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4"/>
    <p:sldMasterId id="2147483696" r:id="rId5"/>
  </p:sldMasterIdLst>
  <p:sldIdLst>
    <p:sldId id="256" r:id="rId6"/>
    <p:sldId id="257" r:id="rId7"/>
    <p:sldId id="259" r:id="rId8"/>
    <p:sldId id="261" r:id="rId9"/>
    <p:sldId id="262" r:id="rId10"/>
    <p:sldId id="265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458FA-9E64-4A26-8399-AFFA858F339D}" v="5" dt="2020-03-31T03:25:11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Schalk" userId="2090bb12-4423-4720-b166-7d1abd575afb" providerId="ADAL" clId="{350458FA-9E64-4A26-8399-AFFA858F339D}"/>
    <pc:docChg chg="undo custSel modSld">
      <pc:chgData name="James Schalk" userId="2090bb12-4423-4720-b166-7d1abd575afb" providerId="ADAL" clId="{350458FA-9E64-4A26-8399-AFFA858F339D}" dt="2020-03-31T03:24:07.447" v="74" actId="20577"/>
      <pc:docMkLst>
        <pc:docMk/>
      </pc:docMkLst>
      <pc:sldChg chg="modSp mod">
        <pc:chgData name="James Schalk" userId="2090bb12-4423-4720-b166-7d1abd575afb" providerId="ADAL" clId="{350458FA-9E64-4A26-8399-AFFA858F339D}" dt="2020-03-31T03:24:07.447" v="74" actId="20577"/>
        <pc:sldMkLst>
          <pc:docMk/>
          <pc:sldMk cId="1694856467" sldId="257"/>
        </pc:sldMkLst>
        <pc:spChg chg="mod">
          <ac:chgData name="James Schalk" userId="2090bb12-4423-4720-b166-7d1abd575afb" providerId="ADAL" clId="{350458FA-9E64-4A26-8399-AFFA858F339D}" dt="2020-03-31T03:24:07.447" v="74" actId="20577"/>
          <ac:spMkLst>
            <pc:docMk/>
            <pc:sldMk cId="1694856467" sldId="257"/>
            <ac:spMk id="3" creationId="{C3F38B2F-AAE7-488B-9C95-A1C4533DDA7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8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4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79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4"/>
            <a:ext cx="10363200" cy="2387600"/>
          </a:xfrm>
        </p:spPr>
        <p:txBody>
          <a:bodyPr anchor="b"/>
          <a:lstStyle>
            <a:lvl1pPr algn="ctr"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400"/>
            </a:lvl1pPr>
            <a:lvl2pPr marL="257175" indent="0" algn="ctr">
              <a:buNone/>
              <a:defRPr sz="1100"/>
            </a:lvl2pPr>
            <a:lvl3pPr marL="514350" indent="0" algn="ctr">
              <a:buNone/>
              <a:defRPr sz="10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8927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5280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0"/>
            <a:ext cx="10515600" cy="2852737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25717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9133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1366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8" cy="82391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70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2962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29430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800"/>
            </a:lvl2pPr>
            <a:lvl3pPr marL="514350" indent="0">
              <a:buNone/>
              <a:defRPr sz="700"/>
            </a:lvl3pPr>
            <a:lvl4pPr marL="771525" indent="0">
              <a:buNone/>
              <a:defRPr sz="600"/>
            </a:lvl4pPr>
            <a:lvl5pPr marL="1028700" indent="0">
              <a:buNone/>
              <a:defRPr sz="600"/>
            </a:lvl5pPr>
            <a:lvl6pPr marL="1285875" indent="0">
              <a:buNone/>
              <a:defRPr sz="600"/>
            </a:lvl6pPr>
            <a:lvl7pPr marL="1543050" indent="0">
              <a:buNone/>
              <a:defRPr sz="600"/>
            </a:lvl7pPr>
            <a:lvl8pPr marL="1800225" indent="0">
              <a:buNone/>
              <a:defRPr sz="600"/>
            </a:lvl8pPr>
            <a:lvl9pPr marL="2057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87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600"/>
            </a:lvl2pPr>
            <a:lvl3pPr marL="514350" indent="0">
              <a:buNone/>
              <a:defRPr sz="1400"/>
            </a:lvl3pPr>
            <a:lvl4pPr marL="771525" indent="0">
              <a:buNone/>
              <a:defRPr sz="1100"/>
            </a:lvl4pPr>
            <a:lvl5pPr marL="1028700" indent="0">
              <a:buNone/>
              <a:defRPr sz="1100"/>
            </a:lvl5pPr>
            <a:lvl6pPr marL="1285875" indent="0">
              <a:buNone/>
              <a:defRPr sz="1100"/>
            </a:lvl6pPr>
            <a:lvl7pPr marL="1543050" indent="0">
              <a:buNone/>
              <a:defRPr sz="1100"/>
            </a:lvl7pPr>
            <a:lvl8pPr marL="1800225" indent="0">
              <a:buNone/>
              <a:defRPr sz="1100"/>
            </a:lvl8pPr>
            <a:lvl9pPr marL="2057400" indent="0">
              <a:buNone/>
              <a:defRPr sz="1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800"/>
            </a:lvl2pPr>
            <a:lvl3pPr marL="514350" indent="0">
              <a:buNone/>
              <a:defRPr sz="700"/>
            </a:lvl3pPr>
            <a:lvl4pPr marL="771525" indent="0">
              <a:buNone/>
              <a:defRPr sz="600"/>
            </a:lvl4pPr>
            <a:lvl5pPr marL="1028700" indent="0">
              <a:buNone/>
              <a:defRPr sz="600"/>
            </a:lvl5pPr>
            <a:lvl6pPr marL="1285875" indent="0">
              <a:buNone/>
              <a:defRPr sz="600"/>
            </a:lvl6pPr>
            <a:lvl7pPr marL="1543050" indent="0">
              <a:buNone/>
              <a:defRPr sz="600"/>
            </a:lvl7pPr>
            <a:lvl8pPr marL="1800225" indent="0">
              <a:buNone/>
              <a:defRPr sz="600"/>
            </a:lvl8pPr>
            <a:lvl9pPr marL="2057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1295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5564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18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6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5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8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1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2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7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3/30/2020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59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0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FB6A-5181-4B50-973F-EA543A00AF92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A1295-F065-4A6F-9202-D8B776347A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9650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jpeg"/><Relationship Id="rId2" Type="http://schemas.openxmlformats.org/officeDocument/2006/relationships/video" Target="https://www.youtube.com/embed/_ECcdUZEulQ?feature=oembed" TargetMode="External"/><Relationship Id="rId1" Type="http://schemas.openxmlformats.org/officeDocument/2006/relationships/video" Target="https://www.youtube.com/embed/KG6ILNOiMgM?feature=oembed" TargetMode="External"/><Relationship Id="rId6" Type="http://schemas.openxmlformats.org/officeDocument/2006/relationships/image" Target="../media/image6.jpeg"/><Relationship Id="rId5" Type="http://schemas.openxmlformats.org/officeDocument/2006/relationships/hyperlink" Target="https://youtu.be/_ECcdUZEulQ" TargetMode="External"/><Relationship Id="rId4" Type="http://schemas.openxmlformats.org/officeDocument/2006/relationships/hyperlink" Target="https://youtu.be/KG6ILNOiMg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A925-07A7-4A56-B973-D76632518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943" y="770467"/>
            <a:ext cx="6608963" cy="3352800"/>
          </a:xfrm>
        </p:spPr>
        <p:txBody>
          <a:bodyPr>
            <a:normAutofit/>
          </a:bodyPr>
          <a:lstStyle/>
          <a:p>
            <a:r>
              <a:rPr lang="en-US">
                <a:latin typeface="Century Gothic"/>
                <a:cs typeface="Calibri Light"/>
              </a:rPr>
              <a:t>Decimals</a:t>
            </a:r>
            <a:endParaRPr lang="en-US">
              <a:latin typeface="Century Gothic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3EA2C3E-E336-4F2C-AC83-50B4F69A4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0"/>
            <a:ext cx="463905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5" descr="Ruler">
            <a:extLst>
              <a:ext uri="{FF2B5EF4-FFF2-40B4-BE49-F238E27FC236}">
                <a16:creationId xmlns:a16="http://schemas.microsoft.com/office/drawing/2014/main" id="{7195F222-188B-4113-A5B9-4FDA97D4A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05646" y="624614"/>
            <a:ext cx="2723954" cy="2723954"/>
          </a:xfrm>
          <a:prstGeom prst="rect">
            <a:avLst/>
          </a:prstGeom>
        </p:spPr>
      </p:pic>
      <p:pic>
        <p:nvPicPr>
          <p:cNvPr id="6" name="Graphic 5" descr="Decimals">
            <a:extLst>
              <a:ext uri="{FF2B5EF4-FFF2-40B4-BE49-F238E27FC236}">
                <a16:creationId xmlns:a16="http://schemas.microsoft.com/office/drawing/2014/main" id="{45200CA8-6E89-4646-BC26-2DDEB81523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19921" y="3509434"/>
            <a:ext cx="2705102" cy="2705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6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9C60E-B27A-422B-A281-C4F668D0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05" y="269875"/>
            <a:ext cx="10515600" cy="425018"/>
          </a:xfrm>
        </p:spPr>
        <p:txBody>
          <a:bodyPr>
            <a:noAutofit/>
          </a:bodyPr>
          <a:lstStyle/>
          <a:p>
            <a:pPr algn="ctr"/>
            <a:r>
              <a:rPr lang="en-US" sz="4400" b="1" u="sng">
                <a:latin typeface="Century Gothic"/>
              </a:rPr>
              <a:t>Decimals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38B2F-AAE7-488B-9C95-A1C4533DD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05" y="899103"/>
            <a:ext cx="10515600" cy="54510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entury Gothic"/>
              </a:rPr>
              <a:t>To learn about how the decimal system works or to just get a refresher please watch the following videos.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Century Gothic"/>
              </a:rPr>
              <a:t>	</a:t>
            </a:r>
            <a:r>
              <a:rPr lang="en-US" sz="1800" dirty="0">
                <a:latin typeface="Century Gothic"/>
                <a:hlinkClick r:id="rId4"/>
              </a:rPr>
              <a:t>Decimal Place Value Lesson</a:t>
            </a:r>
            <a:r>
              <a:rPr lang="en-US" sz="1800" dirty="0">
                <a:latin typeface="Century Gothic"/>
              </a:rPr>
              <a:t>			</a:t>
            </a:r>
            <a:r>
              <a:rPr lang="en-US" sz="1800" dirty="0">
                <a:latin typeface="Century Gothic"/>
                <a:hlinkClick r:id="rId5"/>
              </a:rPr>
              <a:t>Mr. </a:t>
            </a:r>
            <a:r>
              <a:rPr lang="en-US" sz="1800" dirty="0" err="1">
                <a:latin typeface="Century Gothic"/>
                <a:hlinkClick r:id="rId5"/>
              </a:rPr>
              <a:t>Entz</a:t>
            </a:r>
            <a:r>
              <a:rPr lang="en-US" sz="1800" dirty="0">
                <a:latin typeface="Century Gothic"/>
                <a:hlinkClick r:id="rId5"/>
              </a:rPr>
              <a:t> Decimal Lesson</a:t>
            </a:r>
            <a:endParaRPr lang="en-US" sz="1800" dirty="0">
              <a:latin typeface="Century Gothic"/>
            </a:endParaRPr>
          </a:p>
          <a:p>
            <a:pPr marL="0" indent="0">
              <a:buNone/>
            </a:pPr>
            <a:r>
              <a:rPr lang="en-US" sz="2000" dirty="0">
                <a:latin typeface="Century Gothic"/>
              </a:rPr>
              <a:t>After you have watched the videos, practice working with decimals using the following activities. You could choose one or both.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entury Gothic"/>
                <a:ea typeface="+mn-lt"/>
                <a:cs typeface="+mn-lt"/>
              </a:rPr>
              <a:t>Reading Decimals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entury Gothic"/>
                <a:cs typeface="Calibri Light"/>
              </a:rPr>
              <a:t>Art with Decimals 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94DB5CFB-B4AF-4EBE-A261-E5C363CC11D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849534" y="1666733"/>
            <a:ext cx="4572000" cy="2571750"/>
          </a:xfrm>
          <a:prstGeom prst="rect">
            <a:avLst/>
          </a:prstGeom>
        </p:spPr>
      </p:pic>
      <p:pic>
        <p:nvPicPr>
          <p:cNvPr id="6" name="Picture 6">
            <a:hlinkClick r:id="" action="ppaction://media"/>
            <a:extLst>
              <a:ext uri="{FF2B5EF4-FFF2-40B4-BE49-F238E27FC236}">
                <a16:creationId xmlns:a16="http://schemas.microsoft.com/office/drawing/2014/main" id="{40C95F99-2D52-47CA-9AF4-481F00EDA4F0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7"/>
          <a:stretch>
            <a:fillRect/>
          </a:stretch>
        </p:blipFill>
        <p:spPr>
          <a:xfrm>
            <a:off x="5962316" y="1648493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56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03DECE-C940-4AA5-A4B9-C9298DA2A4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70174"/>
              </p:ext>
            </p:extLst>
          </p:nvPr>
        </p:nvGraphicFramePr>
        <p:xfrm>
          <a:off x="2121477" y="2389909"/>
          <a:ext cx="7091709" cy="13681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88389">
                  <a:extLst>
                    <a:ext uri="{9D8B030D-6E8A-4147-A177-3AD203B41FA5}">
                      <a16:colId xmlns:a16="http://schemas.microsoft.com/office/drawing/2014/main" val="2532294677"/>
                    </a:ext>
                  </a:extLst>
                </a:gridCol>
                <a:gridCol w="996735">
                  <a:extLst>
                    <a:ext uri="{9D8B030D-6E8A-4147-A177-3AD203B41FA5}">
                      <a16:colId xmlns:a16="http://schemas.microsoft.com/office/drawing/2014/main" val="3233444206"/>
                    </a:ext>
                  </a:extLst>
                </a:gridCol>
                <a:gridCol w="653033">
                  <a:extLst>
                    <a:ext uri="{9D8B030D-6E8A-4147-A177-3AD203B41FA5}">
                      <a16:colId xmlns:a16="http://schemas.microsoft.com/office/drawing/2014/main" val="2067361645"/>
                    </a:ext>
                  </a:extLst>
                </a:gridCol>
                <a:gridCol w="675945">
                  <a:extLst>
                    <a:ext uri="{9D8B030D-6E8A-4147-A177-3AD203B41FA5}">
                      <a16:colId xmlns:a16="http://schemas.microsoft.com/office/drawing/2014/main" val="2067448171"/>
                    </a:ext>
                  </a:extLst>
                </a:gridCol>
                <a:gridCol w="435354">
                  <a:extLst>
                    <a:ext uri="{9D8B030D-6E8A-4147-A177-3AD203B41FA5}">
                      <a16:colId xmlns:a16="http://schemas.microsoft.com/office/drawing/2014/main" val="3781717063"/>
                    </a:ext>
                  </a:extLst>
                </a:gridCol>
                <a:gridCol w="779056">
                  <a:extLst>
                    <a:ext uri="{9D8B030D-6E8A-4147-A177-3AD203B41FA5}">
                      <a16:colId xmlns:a16="http://schemas.microsoft.com/office/drawing/2014/main" val="891805717"/>
                    </a:ext>
                  </a:extLst>
                </a:gridCol>
                <a:gridCol w="1191500">
                  <a:extLst>
                    <a:ext uri="{9D8B030D-6E8A-4147-A177-3AD203B41FA5}">
                      <a16:colId xmlns:a16="http://schemas.microsoft.com/office/drawing/2014/main" val="410517040"/>
                    </a:ext>
                  </a:extLst>
                </a:gridCol>
                <a:gridCol w="1271697">
                  <a:extLst>
                    <a:ext uri="{9D8B030D-6E8A-4147-A177-3AD203B41FA5}">
                      <a16:colId xmlns:a16="http://schemas.microsoft.com/office/drawing/2014/main" val="1728005359"/>
                    </a:ext>
                  </a:extLst>
                </a:gridCol>
              </a:tblGrid>
              <a:tr h="63964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thousands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hundreds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tens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ones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.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tenths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hundredths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thousandths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616068"/>
                  </a:ext>
                </a:extLst>
              </a:tr>
              <a:tr h="364243"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5 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.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6 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400">
                          <a:effectLst/>
                        </a:rPr>
                        <a:t>1 </a:t>
                      </a:r>
                      <a:endParaRPr lang="en-US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626807"/>
                  </a:ext>
                </a:extLst>
              </a:tr>
              <a:tr h="364243"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endParaRPr lang="en-US" sz="14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8638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D476904-2F71-4C50-BF27-40136BC51E73}"/>
              </a:ext>
            </a:extLst>
          </p:cNvPr>
          <p:cNvSpPr txBox="1"/>
          <p:nvPr/>
        </p:nvSpPr>
        <p:spPr>
          <a:xfrm>
            <a:off x="693594" y="156729"/>
            <a:ext cx="11021290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Century Gothic"/>
                <a:ea typeface="+mn-lt"/>
                <a:cs typeface="+mn-lt"/>
              </a:rPr>
              <a:t>Reading Decimals</a:t>
            </a:r>
            <a:endParaRPr lang="en-US" sz="1400">
              <a:latin typeface="Century Gothic"/>
              <a:ea typeface="+mn-lt"/>
              <a:cs typeface="+mn-lt"/>
            </a:endParaRPr>
          </a:p>
          <a:p>
            <a:r>
              <a:rPr lang="en-US" sz="1200" u="sng">
                <a:latin typeface="Century Gothic"/>
                <a:ea typeface="+mn-lt"/>
                <a:cs typeface="+mn-lt"/>
              </a:rPr>
              <a:t>Materials needed: </a:t>
            </a:r>
            <a:endParaRPr lang="en-US" sz="1200">
              <a:latin typeface="Century Gothic"/>
              <a:ea typeface="+mn-lt"/>
              <a:cs typeface="+mn-lt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3 to 6 dice (6 or 10 sided) (you can decide how challenging you want to make it)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Place value chart. You can use the one provided on the next slide or make your own.</a:t>
            </a: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 u="sng">
                <a:latin typeface="Century Gothic"/>
                <a:ea typeface="+mn-lt"/>
                <a:cs typeface="+mn-lt"/>
              </a:rPr>
              <a:t>Instructions:</a:t>
            </a:r>
            <a:endParaRPr lang="en-US" sz="1200">
              <a:latin typeface="Century Gothic"/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Choose how many places you want to work with. You must start with a place next to the decimal point and then all other places have to touch. </a:t>
            </a:r>
          </a:p>
          <a:p>
            <a:pPr marL="285750" indent="-285750">
              <a:buFont typeface="Symbo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Roll your dice and put them under whichever place you choose. </a:t>
            </a:r>
          </a:p>
          <a:p>
            <a:pPr marL="285750" indent="-285750">
              <a:buFont typeface="Symbo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Write the numerals of each die in the box.</a:t>
            </a:r>
          </a:p>
          <a:p>
            <a:pPr marL="285750" indent="-285750">
              <a:buFont typeface="Symbol"/>
              <a:buChar char="•"/>
            </a:pPr>
            <a:r>
              <a:rPr lang="en-US" sz="1200" i="1">
                <a:latin typeface="Century Gothic"/>
                <a:ea typeface="+mn-lt"/>
                <a:cs typeface="+mn-lt"/>
              </a:rPr>
              <a:t>For example, I chose 3 dice and rolled a 1, 5, and 6. I decided to place them like this.</a:t>
            </a:r>
            <a:endParaRPr lang="en-US" sz="1200">
              <a:latin typeface="Century Gothic"/>
              <a:ea typeface="+mn-lt"/>
              <a:cs typeface="+mn-lt"/>
            </a:endParaRPr>
          </a:p>
          <a:p>
            <a:pPr algn="l"/>
            <a:endParaRPr lang="en-US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08ADB-81B7-4A05-AD5D-55B990A356BC}"/>
              </a:ext>
            </a:extLst>
          </p:cNvPr>
          <p:cNvSpPr txBox="1"/>
          <p:nvPr/>
        </p:nvSpPr>
        <p:spPr>
          <a:xfrm>
            <a:off x="767196" y="3806537"/>
            <a:ext cx="11610107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Symbo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Read your number out loud. Example: five and sixty-one hundredths </a:t>
            </a:r>
          </a:p>
          <a:p>
            <a:pPr marL="285750" indent="-285750">
              <a:buFont typeface="Symbol"/>
              <a:buChar char="•"/>
            </a:pPr>
            <a:r>
              <a:rPr lang="en-US" sz="1200">
                <a:latin typeface="Century Gothic"/>
                <a:ea typeface="+mn-lt"/>
                <a:cs typeface="+mn-lt"/>
              </a:rPr>
              <a:t>Keep going until you have finished all the rows. </a:t>
            </a: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 b="1" u="sng">
                <a:latin typeface="Century Gothic"/>
                <a:ea typeface="+mn-lt"/>
                <a:cs typeface="+mn-lt"/>
              </a:rPr>
              <a:t>Questions:</a:t>
            </a:r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>
                <a:latin typeface="Century Gothic"/>
                <a:ea typeface="+mn-lt"/>
                <a:cs typeface="+mn-lt"/>
              </a:rPr>
              <a:t>How much greater is a one than a tenth?</a:t>
            </a: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>
                <a:latin typeface="Century Gothic"/>
                <a:ea typeface="+mn-lt"/>
                <a:cs typeface="+mn-lt"/>
              </a:rPr>
              <a:t>How much less is a hundredth than a tenth?</a:t>
            </a: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>
                <a:latin typeface="Century Gothic"/>
                <a:ea typeface="+mn-lt"/>
                <a:cs typeface="+mn-lt"/>
              </a:rPr>
              <a:t>What is the pattern between the places? </a:t>
            </a:r>
          </a:p>
          <a:p>
            <a:endParaRPr lang="en-US">
              <a:ea typeface="+mn-lt"/>
              <a:cs typeface="+mn-lt"/>
            </a:endParaRPr>
          </a:p>
          <a:p>
            <a:endParaRPr lang="en-US" sz="1200">
              <a:latin typeface="Century Gothic"/>
              <a:ea typeface="+mn-lt"/>
              <a:cs typeface="+mn-lt"/>
            </a:endParaRPr>
          </a:p>
          <a:p>
            <a:r>
              <a:rPr lang="en-US" sz="1200">
                <a:latin typeface="Century Gothic"/>
                <a:ea typeface="+mn-lt"/>
                <a:cs typeface="+mn-lt"/>
              </a:rPr>
              <a:t>What other questions do you have?</a:t>
            </a:r>
          </a:p>
          <a:p>
            <a:pPr algn="l"/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7434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16106F-017B-4B57-A3DB-E1E80D4050EA}"/>
              </a:ext>
            </a:extLst>
          </p:cNvPr>
          <p:cNvSpPr txBox="1"/>
          <p:nvPr/>
        </p:nvSpPr>
        <p:spPr>
          <a:xfrm>
            <a:off x="5184224" y="260074"/>
            <a:ext cx="2077846" cy="3231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500" b="1" u="sng">
                <a:latin typeface="Century Gothic"/>
              </a:rPr>
              <a:t>Place Value Chart</a:t>
            </a:r>
            <a:r>
              <a:rPr lang="en-US" sz="1500">
                <a:latin typeface="Century Gothic"/>
              </a:rPr>
              <a:t> </a:t>
            </a:r>
            <a:endParaRPr lang="en-CA" sz="150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3A02740-60A4-434B-84E9-DC2E35C94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240425"/>
              </p:ext>
            </p:extLst>
          </p:nvPr>
        </p:nvGraphicFramePr>
        <p:xfrm>
          <a:off x="839931" y="701386"/>
          <a:ext cx="10719120" cy="5498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890">
                  <a:extLst>
                    <a:ext uri="{9D8B030D-6E8A-4147-A177-3AD203B41FA5}">
                      <a16:colId xmlns:a16="http://schemas.microsoft.com/office/drawing/2014/main" val="666922040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2674189911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2176537376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3053874052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4234859032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1856873793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3471836191"/>
                    </a:ext>
                  </a:extLst>
                </a:gridCol>
                <a:gridCol w="1339890">
                  <a:extLst>
                    <a:ext uri="{9D8B030D-6E8A-4147-A177-3AD203B41FA5}">
                      <a16:colId xmlns:a16="http://schemas.microsoft.com/office/drawing/2014/main" val="3767183568"/>
                    </a:ext>
                  </a:extLst>
                </a:gridCol>
              </a:tblGrid>
              <a:tr h="3976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Thousands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Hundreds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Tens 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Ones 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5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Tenths 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Hundredths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Thousandths</a:t>
                      </a:r>
                      <a:endParaRPr lang="en-CA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554"/>
                  </a:ext>
                </a:extLst>
              </a:tr>
              <a:tr h="1020162"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6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898898"/>
                  </a:ext>
                </a:extLst>
              </a:tr>
              <a:tr h="1020162"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6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620638"/>
                  </a:ext>
                </a:extLst>
              </a:tr>
              <a:tr h="1020162"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6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616744"/>
                  </a:ext>
                </a:extLst>
              </a:tr>
              <a:tr h="1020162"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6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31844"/>
                  </a:ext>
                </a:extLst>
              </a:tr>
              <a:tr h="1020162"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6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900"/>
                    </a:p>
                  </a:txBody>
                  <a:tcPr marL="68580" marR="68580" marT="34292" marB="342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9816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A0960EF-0D39-4778-8152-5438B7871486}"/>
              </a:ext>
            </a:extLst>
          </p:cNvPr>
          <p:cNvSpPr txBox="1"/>
          <p:nvPr/>
        </p:nvSpPr>
        <p:spPr>
          <a:xfrm>
            <a:off x="6661366" y="1629427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B1B1E0-D638-4A8B-A948-B46F37B79D32}"/>
              </a:ext>
            </a:extLst>
          </p:cNvPr>
          <p:cNvSpPr txBox="1"/>
          <p:nvPr/>
        </p:nvSpPr>
        <p:spPr>
          <a:xfrm>
            <a:off x="6661366" y="2644641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07F70E-1B0F-4CA8-9687-12E0F0CBCEC4}"/>
              </a:ext>
            </a:extLst>
          </p:cNvPr>
          <p:cNvSpPr txBox="1"/>
          <p:nvPr/>
        </p:nvSpPr>
        <p:spPr>
          <a:xfrm>
            <a:off x="6661365" y="3673631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0D3FE2-9765-4ED7-8587-43DF4FB2E27F}"/>
              </a:ext>
            </a:extLst>
          </p:cNvPr>
          <p:cNvSpPr txBox="1"/>
          <p:nvPr/>
        </p:nvSpPr>
        <p:spPr>
          <a:xfrm>
            <a:off x="6661365" y="4705875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A28624-3C66-4005-AABB-6DE4B63E0F3D}"/>
              </a:ext>
            </a:extLst>
          </p:cNvPr>
          <p:cNvSpPr txBox="1"/>
          <p:nvPr/>
        </p:nvSpPr>
        <p:spPr>
          <a:xfrm>
            <a:off x="6661365" y="5708167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77734B-B068-4BAF-962B-0103CCC44F9C}"/>
              </a:ext>
            </a:extLst>
          </p:cNvPr>
          <p:cNvSpPr txBox="1"/>
          <p:nvPr/>
        </p:nvSpPr>
        <p:spPr>
          <a:xfrm>
            <a:off x="6661365" y="675356"/>
            <a:ext cx="3397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/>
              <a:t>.</a:t>
            </a:r>
            <a:endParaRPr lang="en-CA" sz="2700"/>
          </a:p>
        </p:txBody>
      </p:sp>
    </p:spTree>
    <p:extLst>
      <p:ext uri="{BB962C8B-B14F-4D97-AF65-F5344CB8AC3E}">
        <p14:creationId xmlns:p14="http://schemas.microsoft.com/office/powerpoint/2010/main" val="286331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41838-BD08-41F7-A64D-7C8A0C7FD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997" y="-2695"/>
            <a:ext cx="10772775" cy="1052062"/>
          </a:xfrm>
        </p:spPr>
        <p:txBody>
          <a:bodyPr/>
          <a:lstStyle/>
          <a:p>
            <a:pPr algn="ctr"/>
            <a:r>
              <a:rPr lang="en-US" sz="2400" b="1" u="sng">
                <a:latin typeface="Century Gothic"/>
                <a:cs typeface="Calibri Light"/>
              </a:rPr>
              <a:t>Art with Decimals</a:t>
            </a:r>
            <a:r>
              <a:rPr lang="en-US" sz="2400" b="1" u="sng">
                <a:cs typeface="Calibri Light"/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B1C9E-8209-4838-A7CB-10846F6BD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361" y="799407"/>
            <a:ext cx="10753725" cy="534213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1200" b="1" u="sng">
                <a:latin typeface="Century Gothic"/>
                <a:ea typeface="+mn-lt"/>
                <a:cs typeface="+mn-lt"/>
              </a:rPr>
              <a:t>Materials:</a:t>
            </a:r>
            <a:endParaRPr lang="en-US" sz="1200" b="1" u="sng">
              <a:cs typeface="Calibri Light"/>
            </a:endParaRPr>
          </a:p>
          <a:p>
            <a:pPr>
              <a:lnSpc>
                <a:spcPct val="120000"/>
              </a:lnSpc>
              <a:buNone/>
            </a:pPr>
            <a:r>
              <a:rPr lang="en-US" sz="1200">
                <a:latin typeface="Century Gothic"/>
                <a:ea typeface="+mn-lt"/>
                <a:cs typeface="+mn-lt"/>
              </a:rPr>
              <a:t>Grid paper. You can print the one we have in these slides or do it online.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u="sng">
                <a:latin typeface="Century Gothic"/>
                <a:ea typeface="+mn-lt"/>
                <a:cs typeface="+mn-lt"/>
              </a:rPr>
              <a:t>Assignment:</a:t>
            </a:r>
          </a:p>
          <a:p>
            <a:pPr marL="228600" indent="-228600">
              <a:lnSpc>
                <a:spcPct val="120000"/>
              </a:lnSpc>
              <a:buAutoNum type="arabicPeriod"/>
            </a:pPr>
            <a:r>
              <a:rPr lang="en-US" sz="1200">
                <a:latin typeface="Century Gothic"/>
                <a:ea typeface="+mn-lt"/>
                <a:cs typeface="+mn-lt"/>
              </a:rPr>
              <a:t>Create a picture by coloring in the squares. See our example on the next slide. </a:t>
            </a:r>
          </a:p>
          <a:p>
            <a:pPr marL="228600" indent="-228600">
              <a:lnSpc>
                <a:spcPct val="120000"/>
              </a:lnSpc>
              <a:buAutoNum type="arabicPeriod"/>
            </a:pPr>
            <a:r>
              <a:rPr lang="en-US" sz="1200">
                <a:latin typeface="Century Gothic"/>
                <a:ea typeface="+mn-lt"/>
                <a:cs typeface="+mn-lt"/>
              </a:rPr>
              <a:t>When you are finished, write out a fraction and decimal for the following questions.</a:t>
            </a:r>
          </a:p>
          <a:p>
            <a:pPr>
              <a:lnSpc>
                <a:spcPct val="120000"/>
              </a:lnSpc>
            </a:pPr>
            <a:r>
              <a:rPr lang="en-US" sz="1200">
                <a:latin typeface="Century Gothic"/>
                <a:ea typeface="+mn-lt"/>
                <a:cs typeface="+mn-lt"/>
              </a:rPr>
              <a:t>Example:</a:t>
            </a:r>
          </a:p>
          <a:p>
            <a:pPr>
              <a:lnSpc>
                <a:spcPct val="120000"/>
              </a:lnSpc>
            </a:pPr>
            <a:r>
              <a:rPr lang="en-US" sz="1200">
                <a:latin typeface="Century Gothic"/>
                <a:ea typeface="+mn-lt"/>
                <a:cs typeface="+mn-lt"/>
              </a:rPr>
              <a:t>How much of the paper did you picture cover? </a:t>
            </a:r>
            <a:endParaRPr lang="en-US"/>
          </a:p>
          <a:p>
            <a:pPr>
              <a:lnSpc>
                <a:spcPct val="120000"/>
              </a:lnSpc>
            </a:pPr>
            <a:r>
              <a:rPr lang="en-US" sz="1200" i="1">
                <a:latin typeface="Century Gothic"/>
                <a:ea typeface="+mn-lt"/>
                <a:cs typeface="+mn-lt"/>
              </a:rPr>
              <a:t>If my picture covered 53 of out of 100, write 53/100 and .53</a:t>
            </a:r>
          </a:p>
          <a:p>
            <a:pPr>
              <a:lnSpc>
                <a:spcPct val="120000"/>
              </a:lnSpc>
            </a:pPr>
            <a:r>
              <a:rPr lang="en-US" sz="1200" b="1">
                <a:latin typeface="Century Gothic"/>
                <a:ea typeface="+mn-lt"/>
                <a:cs typeface="+mn-lt"/>
              </a:rPr>
              <a:t>Questions:</a:t>
            </a:r>
            <a:endParaRPr lang="en-US" sz="1200">
              <a:latin typeface="Century Gothic"/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r>
              <a:rPr lang="en-US" sz="1200">
                <a:latin typeface="Century Gothic"/>
                <a:ea typeface="+mn-lt"/>
                <a:cs typeface="+mn-lt"/>
              </a:rPr>
              <a:t>How much did your main object cover?</a:t>
            </a:r>
          </a:p>
          <a:p>
            <a:pPr>
              <a:lnSpc>
                <a:spcPct val="120000"/>
              </a:lnSpc>
            </a:pPr>
            <a:endParaRPr lang="en-US" sz="1200">
              <a:latin typeface="Century Gothic"/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r>
              <a:rPr lang="en-US" sz="1200">
                <a:latin typeface="Century Gothic"/>
                <a:ea typeface="+mn-lt"/>
                <a:cs typeface="+mn-lt"/>
              </a:rPr>
              <a:t>How much is background?</a:t>
            </a:r>
          </a:p>
          <a:p>
            <a:pPr>
              <a:lnSpc>
                <a:spcPct val="120000"/>
              </a:lnSpc>
            </a:pPr>
            <a:endParaRPr lang="en-US" sz="1200">
              <a:latin typeface="Century Gothic"/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r>
              <a:rPr lang="en-US" sz="1200">
                <a:latin typeface="Century Gothic"/>
                <a:ea typeface="+mn-lt"/>
                <a:cs typeface="+mn-lt"/>
              </a:rPr>
              <a:t>Write another question and answer it. </a:t>
            </a:r>
          </a:p>
          <a:p>
            <a:endParaRPr lang="en-US" sz="2000">
              <a:latin typeface="Century Gothic"/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7559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0BA474-28AA-4C2B-AE80-2A2F2ABB02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776168"/>
              </p:ext>
            </p:extLst>
          </p:nvPr>
        </p:nvGraphicFramePr>
        <p:xfrm>
          <a:off x="2459181" y="519545"/>
          <a:ext cx="6988149" cy="5913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815">
                  <a:extLst>
                    <a:ext uri="{9D8B030D-6E8A-4147-A177-3AD203B41FA5}">
                      <a16:colId xmlns:a16="http://schemas.microsoft.com/office/drawing/2014/main" val="3722682020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1230414066"/>
                    </a:ext>
                  </a:extLst>
                </a:gridCol>
                <a:gridCol w="702314">
                  <a:extLst>
                    <a:ext uri="{9D8B030D-6E8A-4147-A177-3AD203B41FA5}">
                      <a16:colId xmlns:a16="http://schemas.microsoft.com/office/drawing/2014/main" val="3000234220"/>
                    </a:ext>
                  </a:extLst>
                </a:gridCol>
                <a:gridCol w="695315">
                  <a:extLst>
                    <a:ext uri="{9D8B030D-6E8A-4147-A177-3AD203B41FA5}">
                      <a16:colId xmlns:a16="http://schemas.microsoft.com/office/drawing/2014/main" val="790870967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2751856468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85976867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1045318397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499077817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1029414738"/>
                    </a:ext>
                  </a:extLst>
                </a:gridCol>
                <a:gridCol w="698815">
                  <a:extLst>
                    <a:ext uri="{9D8B030D-6E8A-4147-A177-3AD203B41FA5}">
                      <a16:colId xmlns:a16="http://schemas.microsoft.com/office/drawing/2014/main" val="885095992"/>
                    </a:ext>
                  </a:extLst>
                </a:gridCol>
              </a:tblGrid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18549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833164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593923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363370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729758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373620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600898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680739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88672"/>
                  </a:ext>
                </a:extLst>
              </a:tr>
              <a:tr h="591329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32874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DFECF72-926C-4460-AFA3-14F00F5021DB}"/>
              </a:ext>
            </a:extLst>
          </p:cNvPr>
          <p:cNvSpPr txBox="1"/>
          <p:nvPr/>
        </p:nvSpPr>
        <p:spPr>
          <a:xfrm>
            <a:off x="4741846" y="52039"/>
            <a:ext cx="2716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entury Gothic" panose="020B0502020202020204" pitchFamily="34" charset="0"/>
              </a:rPr>
              <a:t>Hundred Chart Picture </a:t>
            </a:r>
            <a:endParaRPr lang="en-CA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4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0BA474-28AA-4C2B-AE80-2A2F2ABB02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562148"/>
              </p:ext>
            </p:extLst>
          </p:nvPr>
        </p:nvGraphicFramePr>
        <p:xfrm>
          <a:off x="1948295" y="684068"/>
          <a:ext cx="8198630" cy="59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863">
                  <a:extLst>
                    <a:ext uri="{9D8B030D-6E8A-4147-A177-3AD203B41FA5}">
                      <a16:colId xmlns:a16="http://schemas.microsoft.com/office/drawing/2014/main" val="3722682020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1230414066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3000234220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790870967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2751856468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85976867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1045318397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499077817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1029414738"/>
                    </a:ext>
                  </a:extLst>
                </a:gridCol>
                <a:gridCol w="819863">
                  <a:extLst>
                    <a:ext uri="{9D8B030D-6E8A-4147-A177-3AD203B41FA5}">
                      <a16:colId xmlns:a16="http://schemas.microsoft.com/office/drawing/2014/main" val="885095992"/>
                    </a:ext>
                  </a:extLst>
                </a:gridCol>
              </a:tblGrid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18549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833164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593923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363370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729758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373620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600898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680739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88672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32874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DFECF72-926C-4460-AFA3-14F00F5021DB}"/>
              </a:ext>
            </a:extLst>
          </p:cNvPr>
          <p:cNvSpPr txBox="1"/>
          <p:nvPr/>
        </p:nvSpPr>
        <p:spPr>
          <a:xfrm>
            <a:off x="4663914" y="129971"/>
            <a:ext cx="2768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entury Gothic" panose="020B0502020202020204" pitchFamily="34" charset="0"/>
              </a:rPr>
              <a:t>Hundred Chart Picture </a:t>
            </a:r>
            <a:endParaRPr lang="en-CA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849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D24B5D-F56B-41CB-AEB4-3914F030C38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38F6F21-E1DB-4F0C-A810-B1ADDEC8C3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903E55-1AC3-4BF7-9A34-9DA163701E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388</Words>
  <Application>Microsoft Office PowerPoint</Application>
  <PresentationFormat>Widescreen</PresentationFormat>
  <Paragraphs>80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Symbol</vt:lpstr>
      <vt:lpstr>Metropolitan</vt:lpstr>
      <vt:lpstr>Office Theme</vt:lpstr>
      <vt:lpstr>Decimals</vt:lpstr>
      <vt:lpstr>Decimals</vt:lpstr>
      <vt:lpstr>PowerPoint Presentation</vt:lpstr>
      <vt:lpstr>PowerPoint Presentation</vt:lpstr>
      <vt:lpstr>Art with Decimals 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Arnold Entz</dc:creator>
  <cp:lastModifiedBy>James Schalk</cp:lastModifiedBy>
  <cp:revision>6</cp:revision>
  <dcterms:created xsi:type="dcterms:W3CDTF">2020-03-24T17:20:44Z</dcterms:created>
  <dcterms:modified xsi:type="dcterms:W3CDTF">2020-03-31T03:25:22Z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