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Lst>
  <p:sldIdLst>
    <p:sldId id="256" r:id="rId5"/>
    <p:sldId id="261" r:id="rId6"/>
    <p:sldId id="262" r:id="rId7"/>
    <p:sldId id="263"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FFD604-B89D-4005-A107-39EDBF12D6B4}" v="485" dt="2020-03-27T13:14:31.613"/>
    <p1510:client id="{174EFFD7-8E2A-FEDD-3BEB-3690DCE35B0D}" v="1674" dt="2020-04-02T14:25:55.534"/>
    <p1510:client id="{AFB6DD3F-FA1C-41A9-8754-07C0DF6EA549}" v="28" dt="2020-03-27T17:37:47.529"/>
    <p1510:client id="{D066E32C-4FDD-4725-34D5-6BC7A8F0BF13}" v="713" dt="2020-04-02T15:35:33.005"/>
    <p1510:client id="{F2E96711-2F69-4EBF-8F77-698098E842D4}" v="10" dt="2020-04-03T17:52:09.134"/>
    <p1510:client id="{F4DA40B6-57B4-1426-BA61-5E0B6341CE89}" v="4" dt="2020-03-27T00:07:07.0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dy Garner" userId="S::cody.garner@lethsd.ab.ca::4c425b5d-799b-430b-be4f-e667fcf143f1" providerId="AD" clId="Web-{F2E96711-2F69-4EBF-8F77-698098E842D4}"/>
    <pc:docChg chg="modSld">
      <pc:chgData name="Cody Garner" userId="S::cody.garner@lethsd.ab.ca::4c425b5d-799b-430b-be4f-e667fcf143f1" providerId="AD" clId="Web-{F2E96711-2F69-4EBF-8F77-698098E842D4}" dt="2020-04-03T17:52:09.134" v="9" actId="20577"/>
      <pc:docMkLst>
        <pc:docMk/>
      </pc:docMkLst>
      <pc:sldChg chg="modSp">
        <pc:chgData name="Cody Garner" userId="S::cody.garner@lethsd.ab.ca::4c425b5d-799b-430b-be4f-e667fcf143f1" providerId="AD" clId="Web-{F2E96711-2F69-4EBF-8F77-698098E842D4}" dt="2020-04-03T17:52:08.994" v="7" actId="20577"/>
        <pc:sldMkLst>
          <pc:docMk/>
          <pc:sldMk cId="897882082" sldId="260"/>
        </pc:sldMkLst>
        <pc:spChg chg="mod">
          <ac:chgData name="Cody Garner" userId="S::cody.garner@lethsd.ab.ca::4c425b5d-799b-430b-be4f-e667fcf143f1" providerId="AD" clId="Web-{F2E96711-2F69-4EBF-8F77-698098E842D4}" dt="2020-04-03T17:51:56.915" v="0" actId="20577"/>
          <ac:spMkLst>
            <pc:docMk/>
            <pc:sldMk cId="897882082" sldId="260"/>
            <ac:spMk id="2" creationId="{D7BC30C5-7F58-4596-B4EB-BAF86A13E8F8}"/>
          </ac:spMkLst>
        </pc:spChg>
        <pc:spChg chg="mod">
          <ac:chgData name="Cody Garner" userId="S::cody.garner@lethsd.ab.ca::4c425b5d-799b-430b-be4f-e667fcf143f1" providerId="AD" clId="Web-{F2E96711-2F69-4EBF-8F77-698098E842D4}" dt="2020-04-03T17:52:08.994" v="7" actId="20577"/>
          <ac:spMkLst>
            <pc:docMk/>
            <pc:sldMk cId="897882082" sldId="260"/>
            <ac:spMk id="3" creationId="{72342838-7FC5-446C-ABFF-5E66F69F1BE4}"/>
          </ac:spMkLst>
        </pc:spChg>
        <pc:spChg chg="mod">
          <ac:chgData name="Cody Garner" userId="S::cody.garner@lethsd.ab.ca::4c425b5d-799b-430b-be4f-e667fcf143f1" providerId="AD" clId="Web-{F2E96711-2F69-4EBF-8F77-698098E842D4}" dt="2020-04-03T17:52:05.775" v="5" actId="20577"/>
          <ac:spMkLst>
            <pc:docMk/>
            <pc:sldMk cId="897882082" sldId="260"/>
            <ac:spMk id="6" creationId="{726FF07D-E76B-42D1-8803-6A3446DD0AD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EA0C0817-A112-4847-8014-A94B7D2A4EA3}" type="datetime1">
              <a:rPr lang="en-US" smtClean="0"/>
              <a:t>4/3/2020</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4B7E4EF-A1BD-40F4-AB7B-04F084DD991D}" type="slidenum">
              <a:rPr lang="en-US" smtClean="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1476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72896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844460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64555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C646AA-F36E-4540-911D-FFFC0A0EF24A}" type="datetime1">
              <a:rPr lang="en-US" smtClean="0"/>
              <a:t>4/3/2020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1081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4/3/2020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29918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4/3/2020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919664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4/3/2020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38851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4/3/2020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505534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8D12A6-918A-48BD-8CB9-CA713993B0EA}" type="datetime1">
              <a:rPr lang="en-US" smtClean="0"/>
              <a:t>4/3/2020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298288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78CE86-875F-4587-BCF6-FA054AFC0D53}" type="datetime1">
              <a:rPr lang="en-US" smtClean="0"/>
              <a:pPr/>
              <a:t>4/3/2020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067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F6FA2B21-3FCD-4721-B95C-427943F61125}" type="datetime1">
              <a:rPr lang="en-US" smtClean="0"/>
              <a:t>4/3/2020</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264848001"/>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hf sldNum="0"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s://en.wikipedia.org/wiki/Grant%27s_zebra" TargetMode="Externa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hyperlink" Target="https://www.getepic.com/sign-i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flickr.com/photos/aidanmorgan/6475675533/"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cs.wikipedia.org/wiki/Zebra_stepn%C3%AD"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A08ADA5-F101-4F86-A3AF-3504CCE89376}"/>
              </a:ext>
            </a:extLst>
          </p:cNvPr>
          <p:cNvPicPr>
            <a:picLocks noChangeAspect="1"/>
          </p:cNvPicPr>
          <p:nvPr/>
        </p:nvPicPr>
        <p:blipFill rotWithShape="1">
          <a:blip r:embed="rId2"/>
          <a:srcRect t="3290" r="-2" b="3287"/>
          <a:stretch/>
        </p:blipFill>
        <p:spPr>
          <a:xfrm>
            <a:off x="-1864" y="10"/>
            <a:ext cx="6591299" cy="3355932"/>
          </a:xfrm>
          <a:prstGeom prst="rect">
            <a:avLst/>
          </a:prstGeom>
        </p:spPr>
        <p:style>
          <a:lnRef idx="2">
            <a:schemeClr val="accent1">
              <a:shade val="50000"/>
            </a:schemeClr>
          </a:lnRef>
          <a:fillRef idx="1">
            <a:schemeClr val="accent1"/>
          </a:fillRef>
          <a:effectRef idx="0">
            <a:schemeClr val="accent1"/>
          </a:effectRef>
          <a:fontRef idx="minor">
            <a:schemeClr val="lt1"/>
          </a:fontRef>
        </p:style>
      </p:pic>
      <p:pic>
        <p:nvPicPr>
          <p:cNvPr id="15" name="Picture 14" descr="A zebra standing on top of a grass covered field&#10;&#10;Description automatically generated">
            <a:extLst>
              <a:ext uri="{FF2B5EF4-FFF2-40B4-BE49-F238E27FC236}">
                <a16:creationId xmlns:a16="http://schemas.microsoft.com/office/drawing/2014/main" id="{1EAEC339-BF19-4E41-A082-C887A39002E9}"/>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t="1224" r="-2" b="22380"/>
          <a:stretch/>
        </p:blipFill>
        <p:spPr>
          <a:xfrm>
            <a:off x="-2" y="3509434"/>
            <a:ext cx="6591300" cy="3348566"/>
          </a:xfrm>
          <a:prstGeom prst="rect">
            <a:avLst/>
          </a:prstGeom>
        </p:spPr>
      </p:pic>
      <p:sp>
        <p:nvSpPr>
          <p:cNvPr id="2" name="Title 1">
            <a:extLst>
              <a:ext uri="{FF2B5EF4-FFF2-40B4-BE49-F238E27FC236}">
                <a16:creationId xmlns:a16="http://schemas.microsoft.com/office/drawing/2014/main" id="{3517D5DE-D88F-425D-9DA3-1D1EE09EAC23}"/>
              </a:ext>
            </a:extLst>
          </p:cNvPr>
          <p:cNvSpPr>
            <a:spLocks noGrp="1"/>
          </p:cNvSpPr>
          <p:nvPr>
            <p:ph type="ctrTitle"/>
          </p:nvPr>
        </p:nvSpPr>
        <p:spPr>
          <a:xfrm>
            <a:off x="7844638" y="1600200"/>
            <a:ext cx="3238501" cy="3054847"/>
          </a:xfrm>
        </p:spPr>
        <p:txBody>
          <a:bodyPr>
            <a:normAutofit/>
          </a:bodyPr>
          <a:lstStyle/>
          <a:p>
            <a:r>
              <a:rPr lang="en-US" sz="4400" dirty="0"/>
              <a:t>Why Zebras Have Stripes</a:t>
            </a:r>
            <a:br>
              <a:rPr lang="en-US" sz="4400" dirty="0"/>
            </a:br>
            <a:endParaRPr lang="en-CA" sz="4400" dirty="0"/>
          </a:p>
        </p:txBody>
      </p:sp>
      <p:sp>
        <p:nvSpPr>
          <p:cNvPr id="3" name="Subtitle 2">
            <a:extLst>
              <a:ext uri="{FF2B5EF4-FFF2-40B4-BE49-F238E27FC236}">
                <a16:creationId xmlns:a16="http://schemas.microsoft.com/office/drawing/2014/main" id="{E811C0A8-CE24-474E-91D2-4AED7E2B4A3F}"/>
              </a:ext>
            </a:extLst>
          </p:cNvPr>
          <p:cNvSpPr>
            <a:spLocks noGrp="1"/>
          </p:cNvSpPr>
          <p:nvPr>
            <p:ph type="subTitle" idx="1"/>
          </p:nvPr>
        </p:nvSpPr>
        <p:spPr>
          <a:xfrm>
            <a:off x="7699513" y="4746488"/>
            <a:ext cx="3644347" cy="1021852"/>
          </a:xfrm>
        </p:spPr>
        <p:txBody>
          <a:bodyPr>
            <a:normAutofit/>
          </a:bodyPr>
          <a:lstStyle/>
          <a:p>
            <a:r>
              <a:rPr lang="en-US" sz="2400" dirty="0"/>
              <a:t>A Lesson on </a:t>
            </a:r>
            <a:r>
              <a:rPr lang="en-US" sz="2400" dirty="0" err="1"/>
              <a:t>Pourquoi</a:t>
            </a:r>
            <a:r>
              <a:rPr lang="en-US" sz="2400" dirty="0"/>
              <a:t>  Tales</a:t>
            </a:r>
            <a:endParaRPr lang="en-CA" sz="2400" dirty="0"/>
          </a:p>
        </p:txBody>
      </p:sp>
      <p:sp>
        <p:nvSpPr>
          <p:cNvPr id="5" name="TextBox 4">
            <a:extLst>
              <a:ext uri="{FF2B5EF4-FFF2-40B4-BE49-F238E27FC236}">
                <a16:creationId xmlns:a16="http://schemas.microsoft.com/office/drawing/2014/main" id="{922C0642-4E6A-4238-933D-1EAAE77AA0A1}"/>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Click to add text</a:t>
            </a:r>
          </a:p>
        </p:txBody>
      </p:sp>
    </p:spTree>
    <p:extLst>
      <p:ext uri="{BB962C8B-B14F-4D97-AF65-F5344CB8AC3E}">
        <p14:creationId xmlns:p14="http://schemas.microsoft.com/office/powerpoint/2010/main" val="25112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C088F0-0DDB-4E0D-A2D5-41969D2BFBBF}"/>
              </a:ext>
            </a:extLst>
          </p:cNvPr>
          <p:cNvSpPr txBox="1"/>
          <p:nvPr/>
        </p:nvSpPr>
        <p:spPr>
          <a:xfrm>
            <a:off x="4581524" y="446912"/>
            <a:ext cx="5915025" cy="830997"/>
          </a:xfrm>
          <a:prstGeom prst="rect">
            <a:avLst/>
          </a:prstGeom>
          <a:solidFill>
            <a:schemeClr val="accent4">
              <a:lumMod val="60000"/>
              <a:lumOff val="40000"/>
            </a:schemeClr>
          </a:solidFill>
        </p:spPr>
        <p:txBody>
          <a:bodyPr wrap="square" rtlCol="0">
            <a:spAutoFit/>
          </a:bodyPr>
          <a:lstStyle/>
          <a:p>
            <a:r>
              <a:rPr lang="en-US" sz="2400" dirty="0">
                <a:solidFill>
                  <a:schemeClr val="accent2">
                    <a:lumMod val="75000"/>
                  </a:schemeClr>
                </a:solidFill>
              </a:rPr>
              <a:t>               WHY ZEBRAS HAVE STRIPES</a:t>
            </a:r>
          </a:p>
          <a:p>
            <a:r>
              <a:rPr lang="en-US" sz="2400" dirty="0">
                <a:solidFill>
                  <a:schemeClr val="accent2">
                    <a:lumMod val="75000"/>
                  </a:schemeClr>
                </a:solidFill>
              </a:rPr>
              <a:t>       (A LESSON ON  POURQUOI  TALES)</a:t>
            </a:r>
            <a:endParaRPr lang="en-CA" sz="2400" dirty="0">
              <a:solidFill>
                <a:schemeClr val="accent2">
                  <a:lumMod val="75000"/>
                </a:schemeClr>
              </a:solidFill>
            </a:endParaRPr>
          </a:p>
        </p:txBody>
      </p:sp>
      <p:sp>
        <p:nvSpPr>
          <p:cNvPr id="3" name="TextBox 2">
            <a:extLst>
              <a:ext uri="{FF2B5EF4-FFF2-40B4-BE49-F238E27FC236}">
                <a16:creationId xmlns:a16="http://schemas.microsoft.com/office/drawing/2014/main" id="{0E591A6B-2020-4337-B9E3-E69459659533}"/>
              </a:ext>
            </a:extLst>
          </p:cNvPr>
          <p:cNvSpPr txBox="1"/>
          <p:nvPr/>
        </p:nvSpPr>
        <p:spPr>
          <a:xfrm>
            <a:off x="1003623" y="483176"/>
            <a:ext cx="2450237" cy="523220"/>
          </a:xfrm>
          <a:prstGeom prst="rect">
            <a:avLst/>
          </a:prstGeom>
          <a:solidFill>
            <a:schemeClr val="accent5">
              <a:lumMod val="75000"/>
            </a:schemeClr>
          </a:solidFill>
        </p:spPr>
        <p:txBody>
          <a:bodyPr wrap="square" rtlCol="0">
            <a:spAutoFit/>
          </a:bodyPr>
          <a:lstStyle/>
          <a:p>
            <a:r>
              <a:rPr lang="en-US" sz="2800" b="1" dirty="0"/>
              <a:t>PART ONE:</a:t>
            </a:r>
            <a:endParaRPr lang="en-CA" sz="2800" b="1" dirty="0"/>
          </a:p>
        </p:txBody>
      </p:sp>
      <p:sp>
        <p:nvSpPr>
          <p:cNvPr id="4" name="TextBox 3">
            <a:extLst>
              <a:ext uri="{FF2B5EF4-FFF2-40B4-BE49-F238E27FC236}">
                <a16:creationId xmlns:a16="http://schemas.microsoft.com/office/drawing/2014/main" id="{4B60A82D-5F1B-421E-9A45-5B8C7113A9AD}"/>
              </a:ext>
            </a:extLst>
          </p:cNvPr>
          <p:cNvSpPr txBox="1"/>
          <p:nvPr/>
        </p:nvSpPr>
        <p:spPr>
          <a:xfrm>
            <a:off x="993913" y="1555394"/>
            <a:ext cx="9502637" cy="4308872"/>
          </a:xfrm>
          <a:prstGeom prst="rect">
            <a:avLst/>
          </a:prstGeom>
          <a:solidFill>
            <a:schemeClr val="accent5"/>
          </a:solidFill>
        </p:spPr>
        <p:txBody>
          <a:bodyPr wrap="square" rtlCol="0" anchor="t">
            <a:spAutoFit/>
          </a:bodyPr>
          <a:lstStyle/>
          <a:p>
            <a:r>
              <a:rPr lang="en-US" b="1" dirty="0"/>
              <a:t>I</a:t>
            </a:r>
            <a:r>
              <a:rPr lang="en-CA" b="1" dirty="0"/>
              <a:t>NTRODUCTION:</a:t>
            </a:r>
          </a:p>
          <a:p>
            <a:endParaRPr lang="en-CA" b="1" dirty="0"/>
          </a:p>
          <a:p>
            <a:r>
              <a:rPr lang="en-US" sz="2000" dirty="0">
                <a:latin typeface="Museo Sans W01_300"/>
              </a:rPr>
              <a:t>Are you are fascinated about the natural world around you?  Are you curious about ‘Why the sky is blue’ or ‘Why zebras have stripes’? Well, this is the lesson for you! </a:t>
            </a:r>
          </a:p>
          <a:p>
            <a:endParaRPr lang="en-US" sz="2000" dirty="0">
              <a:latin typeface="Museo Sans W01_300"/>
            </a:endParaRPr>
          </a:p>
          <a:p>
            <a:r>
              <a:rPr lang="en-US" sz="2000" dirty="0">
                <a:latin typeface="Museo Sans W01_300"/>
              </a:rPr>
              <a:t>In this lesson, we are going to learn about</a:t>
            </a:r>
            <a:r>
              <a:rPr lang="en-US" sz="2000" b="1" dirty="0">
                <a:latin typeface="Museo Sans W01_300"/>
              </a:rPr>
              <a:t> POURQUOI </a:t>
            </a:r>
            <a:r>
              <a:rPr lang="en-US" sz="2000" dirty="0">
                <a:latin typeface="Museo Sans W01_300"/>
              </a:rPr>
              <a:t>tales.  Did you know that the term ‘</a:t>
            </a:r>
            <a:r>
              <a:rPr lang="en-US" sz="2000" dirty="0" err="1">
                <a:latin typeface="Museo Sans W01_300"/>
              </a:rPr>
              <a:t>pourquoi</a:t>
            </a:r>
            <a:r>
              <a:rPr lang="en-US" sz="2000" dirty="0">
                <a:latin typeface="Museo Sans W01_300"/>
              </a:rPr>
              <a:t>’ (por-</a:t>
            </a:r>
            <a:r>
              <a:rPr lang="en-US" sz="2000" dirty="0" err="1">
                <a:latin typeface="Museo Sans W01_300"/>
              </a:rPr>
              <a:t>kwa</a:t>
            </a:r>
            <a:r>
              <a:rPr lang="en-US" sz="2000" dirty="0">
                <a:latin typeface="Museo Sans W01_300"/>
              </a:rPr>
              <a:t>) means ‘</a:t>
            </a:r>
            <a:r>
              <a:rPr lang="en-US" sz="2000" b="1" dirty="0">
                <a:latin typeface="Museo Sans W01_300"/>
              </a:rPr>
              <a:t>why</a:t>
            </a:r>
            <a:r>
              <a:rPr lang="en-US" sz="2000" dirty="0">
                <a:latin typeface="Museo Sans W01_300"/>
              </a:rPr>
              <a:t>’ in French. </a:t>
            </a:r>
            <a:r>
              <a:rPr lang="en-US" sz="2000" dirty="0" err="1">
                <a:latin typeface="Museo Sans W01_300"/>
              </a:rPr>
              <a:t>Pourquoi</a:t>
            </a:r>
            <a:r>
              <a:rPr lang="en-US" sz="2000" dirty="0">
                <a:latin typeface="Museo Sans W01_300"/>
              </a:rPr>
              <a:t> tales are fictional narratives (stories) that have been created over time to explain natural phenomena (‘Why we have day and night’, ‘Why zebras have stripes’), certain events, or changes in our natural world. The main characters in these tales are often animals.</a:t>
            </a:r>
          </a:p>
          <a:p>
            <a:endParaRPr lang="en-US" sz="2000" dirty="0">
              <a:latin typeface="Museo Sans W01_300"/>
            </a:endParaRPr>
          </a:p>
          <a:p>
            <a:r>
              <a:rPr lang="en-US" sz="2000" dirty="0">
                <a:latin typeface="Museo Sans W01_300"/>
              </a:rPr>
              <a:t>In the next slide, I will ask you to read two </a:t>
            </a:r>
            <a:r>
              <a:rPr lang="en-US" sz="2000" dirty="0" err="1">
                <a:latin typeface="Museo Sans W01_300"/>
              </a:rPr>
              <a:t>pourquoi</a:t>
            </a:r>
            <a:r>
              <a:rPr lang="en-US" sz="2000" dirty="0">
                <a:latin typeface="Museo Sans W01_300"/>
              </a:rPr>
              <a:t> tales. As you read these tales, I would like you to think about their similarities (what they have in common).</a:t>
            </a:r>
            <a:endParaRPr lang="en-CA" dirty="0">
              <a:solidFill>
                <a:schemeClr val="accent1">
                  <a:lumMod val="50000"/>
                </a:schemeClr>
              </a:solidFill>
            </a:endParaRPr>
          </a:p>
          <a:p>
            <a:endParaRPr lang="en-CA" dirty="0">
              <a:solidFill>
                <a:schemeClr val="accent1">
                  <a:lumMod val="50000"/>
                </a:schemeClr>
              </a:solidFill>
            </a:endParaRPr>
          </a:p>
        </p:txBody>
      </p:sp>
      <p:sp>
        <p:nvSpPr>
          <p:cNvPr id="5" name="TextBox 4">
            <a:extLst>
              <a:ext uri="{FF2B5EF4-FFF2-40B4-BE49-F238E27FC236}">
                <a16:creationId xmlns:a16="http://schemas.microsoft.com/office/drawing/2014/main" id="{361B9A60-1B42-4C57-833B-FE060F9ADDA9}"/>
              </a:ext>
            </a:extLst>
          </p:cNvPr>
          <p:cNvSpPr txBox="1"/>
          <p:nvPr/>
        </p:nvSpPr>
        <p:spPr>
          <a:xfrm>
            <a:off x="993913" y="1277474"/>
            <a:ext cx="9502637" cy="338554"/>
          </a:xfrm>
          <a:prstGeom prst="rect">
            <a:avLst/>
          </a:prstGeom>
          <a:solidFill>
            <a:schemeClr val="accent3">
              <a:lumMod val="40000"/>
              <a:lumOff val="60000"/>
            </a:schemeClr>
          </a:solidFill>
        </p:spPr>
        <p:txBody>
          <a:bodyPr wrap="square" rtlCol="0">
            <a:spAutoFit/>
          </a:bodyPr>
          <a:lstStyle/>
          <a:p>
            <a:r>
              <a:rPr lang="en-US" sz="1600" b="1" dirty="0"/>
              <a:t>* You will need  an account with get epic .com to access the books we will  view for PART ONE.</a:t>
            </a:r>
            <a:endParaRPr lang="en-CA" sz="1600" b="1" dirty="0"/>
          </a:p>
        </p:txBody>
      </p:sp>
    </p:spTree>
    <p:extLst>
      <p:ext uri="{BB962C8B-B14F-4D97-AF65-F5344CB8AC3E}">
        <p14:creationId xmlns:p14="http://schemas.microsoft.com/office/powerpoint/2010/main" val="254681835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A8785A-041E-492F-907A-018498170226}"/>
              </a:ext>
            </a:extLst>
          </p:cNvPr>
          <p:cNvSpPr txBox="1"/>
          <p:nvPr/>
        </p:nvSpPr>
        <p:spPr>
          <a:xfrm>
            <a:off x="1855304" y="1179443"/>
            <a:ext cx="8136835" cy="923330"/>
          </a:xfrm>
          <a:prstGeom prst="rect">
            <a:avLst/>
          </a:prstGeom>
          <a:solidFill>
            <a:schemeClr val="bg2"/>
          </a:solidFill>
        </p:spPr>
        <p:txBody>
          <a:bodyPr wrap="square" rtlCol="0" anchor="t">
            <a:spAutoFit/>
          </a:bodyPr>
          <a:lstStyle/>
          <a:p>
            <a:r>
              <a:rPr lang="en-US" dirty="0">
                <a:solidFill>
                  <a:srgbClr val="000000"/>
                </a:solidFill>
              </a:rPr>
              <a:t>In order to complete this lesson, you will need to click on the website link below.  You must have an account with Epic!.com. </a:t>
            </a:r>
          </a:p>
          <a:p>
            <a:r>
              <a:rPr lang="en-US" dirty="0"/>
              <a:t> </a:t>
            </a:r>
            <a:r>
              <a:rPr lang="en-US" dirty="0">
                <a:hlinkClick r:id="rId2"/>
              </a:rPr>
              <a:t>https://www.getepic.com/sign-in</a:t>
            </a:r>
            <a:endParaRPr lang="en-US"/>
          </a:p>
        </p:txBody>
      </p:sp>
      <p:sp>
        <p:nvSpPr>
          <p:cNvPr id="3" name="TextBox 2">
            <a:extLst>
              <a:ext uri="{FF2B5EF4-FFF2-40B4-BE49-F238E27FC236}">
                <a16:creationId xmlns:a16="http://schemas.microsoft.com/office/drawing/2014/main" id="{35B558F9-0C59-47D9-A1D0-4EC2218FA12F}"/>
              </a:ext>
            </a:extLst>
          </p:cNvPr>
          <p:cNvSpPr txBox="1"/>
          <p:nvPr/>
        </p:nvSpPr>
        <p:spPr>
          <a:xfrm>
            <a:off x="1855303" y="2170075"/>
            <a:ext cx="8136835" cy="923330"/>
          </a:xfrm>
          <a:prstGeom prst="rect">
            <a:avLst/>
          </a:prstGeom>
          <a:solidFill>
            <a:schemeClr val="accent1">
              <a:lumMod val="60000"/>
              <a:lumOff val="40000"/>
            </a:schemeClr>
          </a:solidFill>
        </p:spPr>
        <p:txBody>
          <a:bodyPr wrap="square" rtlCol="0" anchor="t">
            <a:spAutoFit/>
          </a:bodyPr>
          <a:lstStyle/>
          <a:p>
            <a:r>
              <a:rPr lang="en-US" dirty="0"/>
              <a:t>Once you have logged in, click on the ‘student sign in’ button. Enter your class code if your teacher signed you up, or your own code if you already have a different account. Click on your name.</a:t>
            </a:r>
            <a:endParaRPr lang="en-CA" dirty="0"/>
          </a:p>
        </p:txBody>
      </p:sp>
      <p:sp>
        <p:nvSpPr>
          <p:cNvPr id="4" name="TextBox 3">
            <a:extLst>
              <a:ext uri="{FF2B5EF4-FFF2-40B4-BE49-F238E27FC236}">
                <a16:creationId xmlns:a16="http://schemas.microsoft.com/office/drawing/2014/main" id="{EF6C3422-4612-4262-B964-FC9ABD531FDC}"/>
              </a:ext>
            </a:extLst>
          </p:cNvPr>
          <p:cNvSpPr txBox="1"/>
          <p:nvPr/>
        </p:nvSpPr>
        <p:spPr>
          <a:xfrm>
            <a:off x="1855303" y="3248730"/>
            <a:ext cx="8189843" cy="1477328"/>
          </a:xfrm>
          <a:prstGeom prst="rect">
            <a:avLst/>
          </a:prstGeom>
          <a:solidFill>
            <a:schemeClr val="accent4">
              <a:lumMod val="60000"/>
              <a:lumOff val="40000"/>
            </a:schemeClr>
          </a:solidFill>
        </p:spPr>
        <p:txBody>
          <a:bodyPr wrap="square" rtlCol="0">
            <a:spAutoFit/>
          </a:bodyPr>
          <a:lstStyle/>
          <a:p>
            <a:r>
              <a:rPr lang="en-US" dirty="0"/>
              <a:t>Now do a search in the search box at the top of the screen  for the two </a:t>
            </a:r>
            <a:r>
              <a:rPr lang="en-US" dirty="0" err="1"/>
              <a:t>pourquoi</a:t>
            </a:r>
            <a:r>
              <a:rPr lang="en-US" dirty="0"/>
              <a:t> tales below:</a:t>
            </a:r>
          </a:p>
          <a:p>
            <a:pPr marL="285750" indent="-285750">
              <a:buFont typeface="Arial" panose="020B0604020202020204" pitchFamily="34" charset="0"/>
              <a:buChar char="•"/>
            </a:pPr>
            <a:r>
              <a:rPr lang="en-US" dirty="0"/>
              <a:t>How the Elephant Got Her Trunk</a:t>
            </a:r>
          </a:p>
          <a:p>
            <a:pPr marL="285750" indent="-285750">
              <a:buFont typeface="Arial" panose="020B0604020202020204" pitchFamily="34" charset="0"/>
              <a:buChar char="•"/>
            </a:pPr>
            <a:r>
              <a:rPr lang="en-US" dirty="0"/>
              <a:t>How The Leopard Got His Spots</a:t>
            </a:r>
          </a:p>
          <a:p>
            <a:pPr marL="285750" indent="-285750">
              <a:buFont typeface="Arial" panose="020B0604020202020204" pitchFamily="34" charset="0"/>
              <a:buChar char="•"/>
            </a:pPr>
            <a:endParaRPr lang="en-CA" dirty="0"/>
          </a:p>
        </p:txBody>
      </p:sp>
      <p:sp>
        <p:nvSpPr>
          <p:cNvPr id="5" name="TextBox 4">
            <a:extLst>
              <a:ext uri="{FF2B5EF4-FFF2-40B4-BE49-F238E27FC236}">
                <a16:creationId xmlns:a16="http://schemas.microsoft.com/office/drawing/2014/main" id="{D1336631-827D-4787-BEE7-736380A5D96D}"/>
              </a:ext>
            </a:extLst>
          </p:cNvPr>
          <p:cNvSpPr txBox="1"/>
          <p:nvPr/>
        </p:nvSpPr>
        <p:spPr>
          <a:xfrm>
            <a:off x="1862753" y="4881383"/>
            <a:ext cx="8189843" cy="523220"/>
          </a:xfrm>
          <a:prstGeom prst="rect">
            <a:avLst/>
          </a:prstGeom>
          <a:solidFill>
            <a:schemeClr val="accent2">
              <a:lumMod val="60000"/>
              <a:lumOff val="40000"/>
            </a:schemeClr>
          </a:solidFill>
        </p:spPr>
        <p:txBody>
          <a:bodyPr wrap="square" rtlCol="0">
            <a:spAutoFit/>
          </a:bodyPr>
          <a:lstStyle/>
          <a:p>
            <a:r>
              <a:rPr lang="en-US" sz="2800" dirty="0"/>
              <a:t>                                     Happy reading!</a:t>
            </a:r>
            <a:endParaRPr lang="en-CA" sz="2800" dirty="0"/>
          </a:p>
        </p:txBody>
      </p:sp>
    </p:spTree>
    <p:extLst>
      <p:ext uri="{BB962C8B-B14F-4D97-AF65-F5344CB8AC3E}">
        <p14:creationId xmlns:p14="http://schemas.microsoft.com/office/powerpoint/2010/main" val="113208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01A5B37-AECF-41CC-AEC4-E99B64E25463}"/>
              </a:ext>
            </a:extLst>
          </p:cNvPr>
          <p:cNvSpPr txBox="1"/>
          <p:nvPr/>
        </p:nvSpPr>
        <p:spPr>
          <a:xfrm>
            <a:off x="533342" y="284573"/>
            <a:ext cx="10858528" cy="5078313"/>
          </a:xfrm>
          <a:prstGeom prst="rect">
            <a:avLst/>
          </a:prstGeom>
          <a:solidFill>
            <a:schemeClr val="accent1">
              <a:lumMod val="60000"/>
              <a:lumOff val="40000"/>
            </a:schemeClr>
          </a:solidFill>
        </p:spPr>
        <p:txBody>
          <a:bodyPr wrap="square" rtlCol="0" anchor="t">
            <a:spAutoFit/>
          </a:bodyPr>
          <a:lstStyle/>
          <a:p>
            <a:r>
              <a:rPr lang="en-US" dirty="0"/>
              <a:t>Now that you have read these two </a:t>
            </a:r>
            <a:r>
              <a:rPr lang="en-US" dirty="0" err="1"/>
              <a:t>pourquoi</a:t>
            </a:r>
            <a:r>
              <a:rPr lang="en-US" dirty="0"/>
              <a:t> tales, please complete one or more of the following activities:</a:t>
            </a:r>
          </a:p>
          <a:p>
            <a:endParaRPr lang="en-US" dirty="0"/>
          </a:p>
          <a:p>
            <a:r>
              <a:rPr lang="en-US" dirty="0"/>
              <a:t>1.  Write down some characteristics the two tales have in common.</a:t>
            </a:r>
          </a:p>
          <a:p>
            <a:endParaRPr lang="en-US" dirty="0"/>
          </a:p>
          <a:p>
            <a:r>
              <a:rPr lang="en-US" dirty="0"/>
              <a:t>2.  Get a piece of regular sized paper and fold it in half.  Choose your favorite of the two  </a:t>
            </a:r>
          </a:p>
          <a:p>
            <a:r>
              <a:rPr lang="en-US" dirty="0"/>
              <a:t>      </a:t>
            </a:r>
            <a:r>
              <a:rPr lang="en-US" dirty="0" err="1"/>
              <a:t>pourquoi</a:t>
            </a:r>
            <a:r>
              <a:rPr lang="en-US" dirty="0"/>
              <a:t> tales. On one half of the page draw and color the main animal character in the tale you have chosen  </a:t>
            </a:r>
          </a:p>
          <a:p>
            <a:r>
              <a:rPr lang="en-US" dirty="0"/>
              <a:t>      with a  background setting </a:t>
            </a:r>
            <a:r>
              <a:rPr lang="en-US" b="1" dirty="0"/>
              <a:t>before</a:t>
            </a:r>
            <a:r>
              <a:rPr lang="en-US" dirty="0"/>
              <a:t> he/she changed. On the other half of the page, draw and </a:t>
            </a:r>
          </a:p>
          <a:p>
            <a:r>
              <a:rPr lang="en-US" dirty="0"/>
              <a:t>      color this main animal character with a background setting </a:t>
            </a:r>
            <a:r>
              <a:rPr lang="en-US" b="1" dirty="0"/>
              <a:t>after</a:t>
            </a:r>
            <a:r>
              <a:rPr lang="en-US" dirty="0"/>
              <a:t> he/she changed.</a:t>
            </a:r>
          </a:p>
          <a:p>
            <a:endParaRPr lang="en-US" dirty="0"/>
          </a:p>
          <a:p>
            <a:r>
              <a:rPr lang="en-US" dirty="0"/>
              <a:t>3.  Choose an animal with an interesting body feature or behavior. Write your own </a:t>
            </a:r>
            <a:r>
              <a:rPr lang="en-US" dirty="0" err="1"/>
              <a:t>pourquoi</a:t>
            </a:r>
            <a:r>
              <a:rPr lang="en-US" dirty="0"/>
              <a:t> tale to explain why </a:t>
            </a:r>
          </a:p>
          <a:p>
            <a:r>
              <a:rPr lang="en-US" dirty="0"/>
              <a:t>      your chosen animal has this body feature or behavior today (e.g. 'Why  cats purr', ' Why skunks spray).</a:t>
            </a:r>
          </a:p>
          <a:p>
            <a:endParaRPr lang="en-US" dirty="0"/>
          </a:p>
          <a:p>
            <a:r>
              <a:rPr lang="en-US" dirty="0"/>
              <a:t>4.  </a:t>
            </a:r>
            <a:r>
              <a:rPr lang="en-US" b="1" dirty="0"/>
              <a:t>Retell</a:t>
            </a:r>
            <a:r>
              <a:rPr lang="en-US" dirty="0"/>
              <a:t> one of the </a:t>
            </a:r>
            <a:r>
              <a:rPr lang="en-US" dirty="0" err="1"/>
              <a:t>pourquoi</a:t>
            </a:r>
            <a:r>
              <a:rPr lang="en-US" dirty="0"/>
              <a:t> tales in your own words. Be an </a:t>
            </a:r>
            <a:r>
              <a:rPr lang="en-US" b="1" dirty="0"/>
              <a:t>animated </a:t>
            </a:r>
            <a:r>
              <a:rPr lang="en-US" dirty="0"/>
              <a:t>story  </a:t>
            </a:r>
          </a:p>
          <a:p>
            <a:r>
              <a:rPr lang="en-US" dirty="0"/>
              <a:t>     teller!  Watch yourself in the mirror, retell the story to your stuffed animals, share it</a:t>
            </a:r>
          </a:p>
          <a:p>
            <a:r>
              <a:rPr lang="en-US" dirty="0"/>
              <a:t>     with a parent, or video record yourself!</a:t>
            </a:r>
          </a:p>
          <a:p>
            <a:endParaRPr lang="en-US" dirty="0"/>
          </a:p>
          <a:p>
            <a:pPr algn="ctr"/>
            <a:endParaRPr lang="en-US" dirty="0"/>
          </a:p>
          <a:p>
            <a:endParaRPr lang="en-US" dirty="0"/>
          </a:p>
        </p:txBody>
      </p:sp>
      <p:pic>
        <p:nvPicPr>
          <p:cNvPr id="3" name="Picture 3" descr="A baby sitting in a pile of stuffed animals&#10;&#10;Description generated with high confidence">
            <a:extLst>
              <a:ext uri="{FF2B5EF4-FFF2-40B4-BE49-F238E27FC236}">
                <a16:creationId xmlns:a16="http://schemas.microsoft.com/office/drawing/2014/main" id="{41EBF0FA-6B61-47D2-9798-489BC7AF07F7}"/>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6061242" y="4425839"/>
            <a:ext cx="3090777" cy="2070323"/>
          </a:xfrm>
          <a:prstGeom prst="rect">
            <a:avLst/>
          </a:prstGeom>
        </p:spPr>
      </p:pic>
      <p:sp>
        <p:nvSpPr>
          <p:cNvPr id="5" name="TextBox 4">
            <a:extLst>
              <a:ext uri="{FF2B5EF4-FFF2-40B4-BE49-F238E27FC236}">
                <a16:creationId xmlns:a16="http://schemas.microsoft.com/office/drawing/2014/main" id="{BC105FF4-7E8C-4503-9F93-6FB19C79DE8A}"/>
              </a:ext>
            </a:extLst>
          </p:cNvPr>
          <p:cNvSpPr txBox="1"/>
          <p:nvPr/>
        </p:nvSpPr>
        <p:spPr>
          <a:xfrm>
            <a:off x="4911558" y="6442242"/>
            <a:ext cx="2743200" cy="317500"/>
          </a:xfrm>
          <a:prstGeom prst="rect">
            <a:avLst/>
          </a:prstGeom>
        </p:spPr>
        <p:txBody>
          <a:bodyPr anchor="t">
            <a:normAutofit fontScale="92500" lnSpcReduction="20000"/>
          </a:bodyPr>
          <a:lstStyle/>
          <a:p>
            <a:endParaRPr lang="en-US"/>
          </a:p>
        </p:txBody>
      </p:sp>
    </p:spTree>
    <p:extLst>
      <p:ext uri="{BB962C8B-B14F-4D97-AF65-F5344CB8AC3E}">
        <p14:creationId xmlns:p14="http://schemas.microsoft.com/office/powerpoint/2010/main" val="3593838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EF7C252-67AA-4C4E-B73A-6C367865C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sp>
      <p:pic>
        <p:nvPicPr>
          <p:cNvPr id="4" name="Picture 6" descr="A zebra standing on top of a lush green field&#10;&#10;Description generated with very high confidence">
            <a:extLst>
              <a:ext uri="{FF2B5EF4-FFF2-40B4-BE49-F238E27FC236}">
                <a16:creationId xmlns:a16="http://schemas.microsoft.com/office/drawing/2014/main" id="{5688B1DB-763F-40D6-880A-6ED72F1D5037}"/>
              </a:ext>
            </a:extLst>
          </p:cNvPr>
          <p:cNvPicPr>
            <a:picLocks noGrp="1" noChangeAspect="1"/>
          </p:cNvPicPr>
          <p:nvPr>
            <p:ph idx="1"/>
          </p:nvPr>
        </p:nvPicPr>
        <p:blipFill rotWithShape="1">
          <a:blip r:embed="rId2">
            <a:alphaModFix amt="25000"/>
            <a:extLst>
              <a:ext uri="{837473B0-CC2E-450A-ABE3-18F120FF3D39}">
                <a1611:picAttrSrcUrl xmlns:a1611="http://schemas.microsoft.com/office/drawing/2016/11/main" r:id="rId3"/>
              </a:ext>
            </a:extLst>
          </a:blip>
          <a:srcRect t="2859" r="1" b="15335"/>
          <a:stretch/>
        </p:blipFill>
        <p:spPr>
          <a:xfrm>
            <a:off x="231140" y="246888"/>
            <a:ext cx="11732261" cy="6382512"/>
          </a:xfrm>
          <a:prstGeom prst="rect">
            <a:avLst/>
          </a:prstGeom>
        </p:spPr>
      </p:pic>
      <p:sp>
        <p:nvSpPr>
          <p:cNvPr id="2" name="Title 1">
            <a:extLst>
              <a:ext uri="{FF2B5EF4-FFF2-40B4-BE49-F238E27FC236}">
                <a16:creationId xmlns:a16="http://schemas.microsoft.com/office/drawing/2014/main" id="{D7BC30C5-7F58-4596-B4EB-BAF86A13E8F8}"/>
              </a:ext>
            </a:extLst>
          </p:cNvPr>
          <p:cNvSpPr>
            <a:spLocks noGrp="1"/>
          </p:cNvSpPr>
          <p:nvPr>
            <p:ph type="title"/>
          </p:nvPr>
        </p:nvSpPr>
        <p:spPr>
          <a:xfrm>
            <a:off x="1143000" y="609600"/>
            <a:ext cx="9875520" cy="1356360"/>
          </a:xfrm>
        </p:spPr>
        <p:txBody>
          <a:bodyPr vert="horz" lIns="91440" tIns="45720" rIns="91440" bIns="45720" rtlCol="0" anchor="ctr">
            <a:normAutofit/>
          </a:bodyPr>
          <a:lstStyle/>
          <a:p>
            <a:r>
              <a:rPr lang="en-US" sz="2800" dirty="0">
                <a:solidFill>
                  <a:srgbClr val="FF0000"/>
                </a:solidFill>
              </a:rPr>
              <a:t>PART  TWO:</a:t>
            </a:r>
            <a:br>
              <a:rPr lang="en-US" sz="2800" dirty="0">
                <a:solidFill>
                  <a:srgbClr val="FF0000"/>
                </a:solidFill>
              </a:rPr>
            </a:br>
            <a:r>
              <a:rPr lang="en-US" sz="2800" dirty="0">
                <a:solidFill>
                  <a:srgbClr val="FF0000"/>
                </a:solidFill>
              </a:rPr>
              <a:t>Why  Do Zebras Have Stripes? </a:t>
            </a:r>
            <a:br>
              <a:rPr lang="en-US" sz="2800" dirty="0">
                <a:solidFill>
                  <a:srgbClr val="FF0000"/>
                </a:solidFill>
              </a:rPr>
            </a:br>
            <a:r>
              <a:rPr lang="en-US" sz="2800" dirty="0">
                <a:solidFill>
                  <a:srgbClr val="FF0000"/>
                </a:solidFill>
              </a:rPr>
              <a:t>(Follow the steps below to discover  the real scientific answer!)</a:t>
            </a:r>
          </a:p>
        </p:txBody>
      </p:sp>
      <p:sp>
        <p:nvSpPr>
          <p:cNvPr id="6" name="TextBox 5">
            <a:extLst>
              <a:ext uri="{FF2B5EF4-FFF2-40B4-BE49-F238E27FC236}">
                <a16:creationId xmlns:a16="http://schemas.microsoft.com/office/drawing/2014/main" id="{726FF07D-E76B-42D1-8803-6A3446DD0AD3}"/>
              </a:ext>
            </a:extLst>
          </p:cNvPr>
          <p:cNvSpPr txBox="1"/>
          <p:nvPr/>
        </p:nvSpPr>
        <p:spPr>
          <a:xfrm>
            <a:off x="942474" y="2057400"/>
            <a:ext cx="10665739" cy="4038600"/>
          </a:xfrm>
          <a:prstGeom prst="rect">
            <a:avLst/>
          </a:prstGeom>
        </p:spPr>
        <p:txBody>
          <a:bodyPr vert="horz" lIns="91440" tIns="45720" rIns="91440" bIns="45720" rtlCol="0" anchor="t">
            <a:normAutofit/>
          </a:bodyPr>
          <a:lstStyle/>
          <a:p>
            <a:pPr marL="342900" indent="-182880" defTabSz="914400">
              <a:lnSpc>
                <a:spcPct val="90000"/>
              </a:lnSpc>
              <a:spcAft>
                <a:spcPts val="600"/>
              </a:spcAft>
              <a:buClr>
                <a:schemeClr val="accent1"/>
              </a:buClr>
              <a:buSzPct val="80000"/>
              <a:buFont typeface="Corbel" pitchFamily="34" charset="0"/>
              <a:buChar char="•"/>
            </a:pPr>
            <a:r>
              <a:rPr lang="en-US" dirty="0">
                <a:solidFill>
                  <a:srgbClr val="FF0000"/>
                </a:solidFill>
              </a:rPr>
              <a:t>Search  </a:t>
            </a:r>
            <a:r>
              <a:rPr lang="en-US" b="1" dirty="0">
                <a:solidFill>
                  <a:srgbClr val="FF0000"/>
                </a:solidFill>
              </a:rPr>
              <a:t>SCHOLASTIC LEARN AT HOME</a:t>
            </a:r>
            <a:r>
              <a:rPr lang="en-US" dirty="0">
                <a:solidFill>
                  <a:srgbClr val="FF0000"/>
                </a:solidFill>
              </a:rPr>
              <a:t>.</a:t>
            </a:r>
          </a:p>
          <a:p>
            <a:pPr marL="342900" indent="-182880" defTabSz="914400">
              <a:lnSpc>
                <a:spcPct val="90000"/>
              </a:lnSpc>
              <a:spcAft>
                <a:spcPts val="600"/>
              </a:spcAft>
              <a:buClr>
                <a:schemeClr val="accent1"/>
              </a:buClr>
              <a:buSzPct val="80000"/>
              <a:buFont typeface="Corbel" pitchFamily="34" charset="0"/>
              <a:buChar char="•"/>
            </a:pPr>
            <a:r>
              <a:rPr lang="en-US" dirty="0">
                <a:solidFill>
                  <a:srgbClr val="FF0000"/>
                </a:solidFill>
              </a:rPr>
              <a:t>Click on </a:t>
            </a:r>
            <a:r>
              <a:rPr lang="en-US" b="1" dirty="0">
                <a:solidFill>
                  <a:srgbClr val="FF0000"/>
                </a:solidFill>
              </a:rPr>
              <a:t>LEARN AT HOME-CLASSROOM MAGAZINES</a:t>
            </a:r>
          </a:p>
          <a:p>
            <a:pPr marL="342900" indent="-182880" defTabSz="914400">
              <a:lnSpc>
                <a:spcPct val="90000"/>
              </a:lnSpc>
              <a:spcAft>
                <a:spcPts val="600"/>
              </a:spcAft>
              <a:buClr>
                <a:schemeClr val="accent1"/>
              </a:buClr>
              <a:buSzPct val="80000"/>
              <a:buFont typeface="Corbel" pitchFamily="34" charset="0"/>
              <a:buChar char="•"/>
            </a:pPr>
            <a:r>
              <a:rPr lang="en-US" dirty="0">
                <a:solidFill>
                  <a:srgbClr val="FF0000"/>
                </a:solidFill>
              </a:rPr>
              <a:t>Click on </a:t>
            </a:r>
            <a:r>
              <a:rPr lang="en-US" b="1" dirty="0">
                <a:solidFill>
                  <a:srgbClr val="FF0000"/>
                </a:solidFill>
              </a:rPr>
              <a:t>GRADES THREE TO FIVE</a:t>
            </a:r>
            <a:r>
              <a:rPr lang="en-US" dirty="0">
                <a:solidFill>
                  <a:srgbClr val="FF0000"/>
                </a:solidFill>
              </a:rPr>
              <a:t>.</a:t>
            </a:r>
          </a:p>
          <a:p>
            <a:pPr marL="342900" indent="-182880" defTabSz="914400">
              <a:lnSpc>
                <a:spcPct val="90000"/>
              </a:lnSpc>
              <a:spcAft>
                <a:spcPts val="600"/>
              </a:spcAft>
              <a:buClr>
                <a:schemeClr val="accent1"/>
              </a:buClr>
              <a:buSzPct val="80000"/>
              <a:buFont typeface="Corbel" pitchFamily="34" charset="0"/>
              <a:buChar char="•"/>
            </a:pPr>
            <a:r>
              <a:rPr lang="en-US" dirty="0">
                <a:solidFill>
                  <a:srgbClr val="FF0000"/>
                </a:solidFill>
              </a:rPr>
              <a:t>Click on </a:t>
            </a:r>
            <a:r>
              <a:rPr lang="en-US" b="1" dirty="0">
                <a:solidFill>
                  <a:srgbClr val="FF0000"/>
                </a:solidFill>
              </a:rPr>
              <a:t>WEEK 1 </a:t>
            </a:r>
            <a:r>
              <a:rPr lang="en-US" dirty="0">
                <a:solidFill>
                  <a:srgbClr val="FF0000"/>
                </a:solidFill>
              </a:rPr>
              <a:t> and go down to </a:t>
            </a:r>
            <a:r>
              <a:rPr lang="en-US" b="1" dirty="0">
                <a:solidFill>
                  <a:srgbClr val="FF0000"/>
                </a:solidFill>
              </a:rPr>
              <a:t>DAY 2</a:t>
            </a:r>
            <a:r>
              <a:rPr lang="en-US" dirty="0">
                <a:solidFill>
                  <a:srgbClr val="FF0000"/>
                </a:solidFill>
              </a:rPr>
              <a:t>.</a:t>
            </a:r>
          </a:p>
          <a:p>
            <a:pPr marL="342900" indent="-182880" defTabSz="914400">
              <a:lnSpc>
                <a:spcPct val="90000"/>
              </a:lnSpc>
              <a:spcAft>
                <a:spcPts val="600"/>
              </a:spcAft>
              <a:buClr>
                <a:schemeClr val="accent1"/>
              </a:buClr>
              <a:buSzPct val="80000"/>
              <a:buFont typeface="Corbel" pitchFamily="34" charset="0"/>
              <a:buChar char="•"/>
            </a:pPr>
            <a:r>
              <a:rPr lang="en-US" dirty="0">
                <a:solidFill>
                  <a:srgbClr val="FF0000"/>
                </a:solidFill>
              </a:rPr>
              <a:t>Click on the photo of a zebra and a horse.</a:t>
            </a:r>
          </a:p>
          <a:p>
            <a:pPr marL="342900" indent="-182880" defTabSz="914400">
              <a:lnSpc>
                <a:spcPct val="90000"/>
              </a:lnSpc>
              <a:spcAft>
                <a:spcPts val="600"/>
              </a:spcAft>
              <a:buClr>
                <a:schemeClr val="accent1"/>
              </a:buClr>
              <a:buSzPct val="80000"/>
              <a:buFont typeface="Corbel" pitchFamily="34" charset="0"/>
              <a:buChar char="•"/>
            </a:pPr>
            <a:r>
              <a:rPr lang="en-US" dirty="0">
                <a:solidFill>
                  <a:srgbClr val="FF0000"/>
                </a:solidFill>
              </a:rPr>
              <a:t>On  the next screen, go to the  left-hand side and click on </a:t>
            </a:r>
            <a:r>
              <a:rPr lang="en-US" b="1" dirty="0">
                <a:solidFill>
                  <a:srgbClr val="FF0000"/>
                </a:solidFill>
              </a:rPr>
              <a:t> MAGAZINE VIEW.</a:t>
            </a:r>
          </a:p>
          <a:p>
            <a:pPr marL="342900" indent="-182880" defTabSz="914400">
              <a:lnSpc>
                <a:spcPct val="90000"/>
              </a:lnSpc>
              <a:spcAft>
                <a:spcPts val="600"/>
              </a:spcAft>
              <a:buClr>
                <a:schemeClr val="accent1"/>
              </a:buClr>
              <a:buSzPct val="80000"/>
              <a:buFont typeface="Corbel" pitchFamily="34" charset="0"/>
              <a:buChar char="•"/>
            </a:pPr>
            <a:r>
              <a:rPr lang="en-US" dirty="0">
                <a:solidFill>
                  <a:srgbClr val="FF0000"/>
                </a:solidFill>
              </a:rPr>
              <a:t>There is a </a:t>
            </a:r>
            <a:r>
              <a:rPr lang="en-US" b="1" dirty="0">
                <a:solidFill>
                  <a:srgbClr val="FF0000"/>
                </a:solidFill>
              </a:rPr>
              <a:t>READ ALOUD </a:t>
            </a:r>
            <a:r>
              <a:rPr lang="en-US" dirty="0">
                <a:solidFill>
                  <a:srgbClr val="FF0000"/>
                </a:solidFill>
              </a:rPr>
              <a:t> feature at the top right-hand corner of the screen. I’m know you will enjoy reading and completing the activities related to this article! </a:t>
            </a:r>
          </a:p>
        </p:txBody>
      </p:sp>
      <p:sp>
        <p:nvSpPr>
          <p:cNvPr id="3" name="TextBox 2">
            <a:extLst>
              <a:ext uri="{FF2B5EF4-FFF2-40B4-BE49-F238E27FC236}">
                <a16:creationId xmlns:a16="http://schemas.microsoft.com/office/drawing/2014/main" id="{72342838-7FC5-446C-ABFF-5E66F69F1BE4}"/>
              </a:ext>
            </a:extLst>
          </p:cNvPr>
          <p:cNvSpPr txBox="1"/>
          <p:nvPr/>
        </p:nvSpPr>
        <p:spPr>
          <a:xfrm rot="10800000" flipV="1">
            <a:off x="1458718" y="4611734"/>
            <a:ext cx="993540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FF0000"/>
                </a:solidFill>
                <a:cs typeface="Arial"/>
              </a:rPr>
              <a:t>*Scholastic online</a:t>
            </a:r>
            <a:r>
              <a:rPr lang="en-US" dirty="0">
                <a:solidFill>
                  <a:srgbClr val="FF0000"/>
                </a:solidFill>
                <a:cs typeface="Arial"/>
              </a:rPr>
              <a:t> is allowing free access to many of its magazines to help teachers and families out   until the end of June 2020.      </a:t>
            </a:r>
          </a:p>
        </p:txBody>
      </p:sp>
    </p:spTree>
    <p:extLst>
      <p:ext uri="{BB962C8B-B14F-4D97-AF65-F5344CB8AC3E}">
        <p14:creationId xmlns:p14="http://schemas.microsoft.com/office/powerpoint/2010/main" val="897882082"/>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Override1.xml><?xml version="1.0" encoding="utf-8"?>
<a:themeOverride xmlns:a="http://schemas.openxmlformats.org/drawingml/2006/main">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6F47CA7C65B444C844855EFBA80EB1D" ma:contentTypeVersion="7" ma:contentTypeDescription="Create a new document." ma:contentTypeScope="" ma:versionID="ebf6778b5297c118730156b7e7e57efd">
  <xsd:schema xmlns:xsd="http://www.w3.org/2001/XMLSchema" xmlns:xs="http://www.w3.org/2001/XMLSchema" xmlns:p="http://schemas.microsoft.com/office/2006/metadata/properties" xmlns:ns2="9a9f9016-6aff-47cd-8247-d4bfe8ea27c0" targetNamespace="http://schemas.microsoft.com/office/2006/metadata/properties" ma:root="true" ma:fieldsID="136b3f78feb3cbb04042d7c7f1babbcd" ns2:_="">
    <xsd:import namespace="9a9f9016-6aff-47cd-8247-d4bfe8ea27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9f9016-6aff-47cd-8247-d4bfe8ea27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A7648C-81C6-4C31-ADC3-BC9DC67787B6}">
  <ds:schemaRefs>
    <ds:schemaRef ds:uri="http://schemas.microsoft.com/sharepoint/v3/contenttype/forms"/>
  </ds:schemaRefs>
</ds:datastoreItem>
</file>

<file path=customXml/itemProps2.xml><?xml version="1.0" encoding="utf-8"?>
<ds:datastoreItem xmlns:ds="http://schemas.openxmlformats.org/officeDocument/2006/customXml" ds:itemID="{91FDAD49-96DC-4AB9-A3EC-26982294932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1710C0A-6886-41F1-B504-7DA2AED961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9f9016-6aff-47cd-8247-d4bfe8ea27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1050</TotalTime>
  <Words>557</Words>
  <Application>Microsoft Office PowerPoint</Application>
  <PresentationFormat>Widescreen</PresentationFormat>
  <Paragraphs>36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Basis</vt:lpstr>
      <vt:lpstr>Why Zebras Have Stripes </vt:lpstr>
      <vt:lpstr>PowerPoint Presentation</vt:lpstr>
      <vt:lpstr>PowerPoint Presentation</vt:lpstr>
      <vt:lpstr>PowerPoint Presentation</vt:lpstr>
      <vt:lpstr>PART  TWO: Why  Do Zebras Have Stripes?  (Follow the steps below to discover  the real scientific answer!)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Zebras Have Stripes </dc:title>
  <dc:creator>Arlene Wagar</dc:creator>
  <cp:lastModifiedBy>Arlene Wagar</cp:lastModifiedBy>
  <cp:revision>441</cp:revision>
  <dcterms:created xsi:type="dcterms:W3CDTF">2020-03-25T17:28:23Z</dcterms:created>
  <dcterms:modified xsi:type="dcterms:W3CDTF">2020-04-03T17:52:34Z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0x010100E6F47CA7C65B444C844855EFBA80EB1D</vt:lpwstr>
  </property>
</Properties>
</file>