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1496EB-9796-261A-60C2-4761F30504FF}" v="34" dt="2020-04-09T14:36:21.492"/>
    <p1510:client id="{ACBA9B69-C7D1-48AD-3F54-1624091BE0FA}" v="147" dt="2020-04-09T05:05:25.773"/>
    <p1510:client id="{F972302B-7827-7041-A73A-91F229752FCF}" v="116" dt="2020-04-09T19:36:47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12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6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55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5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6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29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5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5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85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1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55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8SbYmRAufY&amp;t=44s" TargetMode="External"/><Relationship Id="rId2" Type="http://schemas.openxmlformats.org/officeDocument/2006/relationships/hyperlink" Target="http://www.jeanetteandchristophercanyon.com/OfficialWebsite/About_Jeanette_Canyo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D4LBluWv2Q&amp;t=54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7766EE-4192-4B2D-A5A0-F60F9A5F74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357EA9-4CFD-4AB4-A150-0CEA5CECA3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111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Graphic 1">
            <a:extLst>
              <a:ext uri="{FF2B5EF4-FFF2-40B4-BE49-F238E27FC236}">
                <a16:creationId xmlns:a16="http://schemas.microsoft.com/office/drawing/2014/main" id="{96C5B42E-2B67-4A58-B9AF-78E133889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 w="32707" cap="flat">
            <a:noFill/>
            <a:prstDash val="solid"/>
            <a:miter/>
          </a:ln>
          <a:effectLst>
            <a:outerShdw blurRad="50800" dist="50800" dir="2700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">
            <a:extLst>
              <a:ext uri="{FF2B5EF4-FFF2-40B4-BE49-F238E27FC236}">
                <a16:creationId xmlns:a16="http://schemas.microsoft.com/office/drawing/2014/main" id="{8C9B5468-C837-4FF5-A94F-03C1BD52FE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5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rgbClr val="E729A7">
              <a:alpha val="40000"/>
            </a:srgbClr>
          </a:solidFill>
          <a:ln w="32707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5473" y="1998924"/>
            <a:ext cx="5541054" cy="221362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Under the Sea!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128157F-31CC-7D4F-95C2-A5075F18EB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464" y="83127"/>
            <a:ext cx="5282282" cy="677487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4887F7-9197-574D-8474-B9C750073CD3}"/>
              </a:ext>
            </a:extLst>
          </p:cNvPr>
          <p:cNvSpPr txBox="1"/>
          <p:nvPr/>
        </p:nvSpPr>
        <p:spPr>
          <a:xfrm>
            <a:off x="356259" y="950026"/>
            <a:ext cx="349134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>
              <a:latin typeface="Curlz MT" pitchFamily="82" charset="77"/>
            </a:endParaRPr>
          </a:p>
          <a:p>
            <a:endParaRPr lang="en-US" sz="3200" b="1" dirty="0">
              <a:latin typeface="Curlz MT" pitchFamily="82" charset="77"/>
            </a:endParaRPr>
          </a:p>
          <a:p>
            <a:endParaRPr lang="en-US" sz="3200" b="1" dirty="0">
              <a:latin typeface="Curlz MT" pitchFamily="82" charset="77"/>
            </a:endParaRPr>
          </a:p>
          <a:p>
            <a:r>
              <a:rPr lang="en-US" sz="3200" b="1" dirty="0">
                <a:latin typeface="Curlz MT" pitchFamily="82" charset="77"/>
              </a:rPr>
              <a:t>Now, choose two more sea creatures to research.  They might be ones in the book, or other ones that you are interested in knowing more about.</a:t>
            </a:r>
          </a:p>
        </p:txBody>
      </p:sp>
    </p:spTree>
    <p:extLst>
      <p:ext uri="{BB962C8B-B14F-4D97-AF65-F5344CB8AC3E}">
        <p14:creationId xmlns:p14="http://schemas.microsoft.com/office/powerpoint/2010/main" val="3544958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160AC-C15D-1A4B-8D05-BDBD40F8E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342" y="365125"/>
            <a:ext cx="7957457" cy="1325563"/>
          </a:xfrm>
        </p:spPr>
        <p:txBody>
          <a:bodyPr>
            <a:normAutofit/>
          </a:bodyPr>
          <a:lstStyle/>
          <a:p>
            <a:r>
              <a:rPr lang="en-US" sz="5400" b="1" i="0" dirty="0">
                <a:latin typeface="Curlz MT" pitchFamily="82" charset="77"/>
              </a:rPr>
              <a:t>Meet the illustrator!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6AFD2C-03C1-9649-88EA-B6AA93F6581C}"/>
              </a:ext>
            </a:extLst>
          </p:cNvPr>
          <p:cNvSpPr txBox="1"/>
          <p:nvPr/>
        </p:nvSpPr>
        <p:spPr>
          <a:xfrm>
            <a:off x="676895" y="1816925"/>
            <a:ext cx="1067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urlz MT" pitchFamily="82" charset="77"/>
              </a:rPr>
              <a:t>Jeannette Canyon created the beautiful illustrations in </a:t>
            </a:r>
            <a:r>
              <a:rPr lang="en-US" sz="2800" b="1" u="sng" dirty="0">
                <a:latin typeface="Curlz MT" pitchFamily="82" charset="77"/>
              </a:rPr>
              <a:t>Over in the Ocean </a:t>
            </a:r>
            <a:r>
              <a:rPr lang="en-US" sz="2800" b="1" dirty="0">
                <a:latin typeface="Curlz MT" pitchFamily="82" charset="77"/>
              </a:rPr>
              <a:t>by using Polymer Clay and then photographing her masterpieces.  Learn more about this talented artist by visiting her web site: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A76C79-F422-094A-AD4D-82916BCC5FC0}"/>
              </a:ext>
            </a:extLst>
          </p:cNvPr>
          <p:cNvSpPr txBox="1"/>
          <p:nvPr/>
        </p:nvSpPr>
        <p:spPr>
          <a:xfrm>
            <a:off x="676895" y="3201921"/>
            <a:ext cx="10278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2"/>
              </a:rPr>
              <a:t>http://www.jeanetteandchristophercanyon.com/OfficialWebsite/About_Jeanette_Canyon.html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95798C-6E46-7D41-A7A7-CFE401282062}"/>
              </a:ext>
            </a:extLst>
          </p:cNvPr>
          <p:cNvSpPr txBox="1"/>
          <p:nvPr/>
        </p:nvSpPr>
        <p:spPr>
          <a:xfrm>
            <a:off x="771897" y="3978234"/>
            <a:ext cx="10913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urlz MT" pitchFamily="82" charset="77"/>
              </a:rPr>
              <a:t>To learn more about how to make polymer clay canes, watch this video: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F831C4-92CD-CD40-B238-BC13F7E934D7}"/>
              </a:ext>
            </a:extLst>
          </p:cNvPr>
          <p:cNvSpPr txBox="1"/>
          <p:nvPr/>
        </p:nvSpPr>
        <p:spPr>
          <a:xfrm>
            <a:off x="771897" y="4631436"/>
            <a:ext cx="10711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hlinkClick r:id="rId3"/>
              </a:rPr>
              <a:t>https://www.youtube.com/watch?v=28SbYmRAufY&amp;t=44s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3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C904D-A3ED-F44A-B793-2BA1C5CC0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8872" y="365125"/>
            <a:ext cx="2980707" cy="1325563"/>
          </a:xfrm>
        </p:spPr>
        <p:txBody>
          <a:bodyPr/>
          <a:lstStyle/>
          <a:p>
            <a:r>
              <a:rPr lang="en-US" b="1" i="0" dirty="0">
                <a:latin typeface="Curlz MT" pitchFamily="82" charset="77"/>
              </a:rPr>
              <a:t>What do 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A9DC3-1751-FB4A-9BD3-864A390CE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(First, this is an activity that you might want to do over two weeks, or you might want to count it as both a reading and writing activity.  You decide.)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1.  Listen to the sing-a-long book on Slide 4.</a:t>
            </a:r>
          </a:p>
          <a:p>
            <a:pPr marL="0" indent="0">
              <a:buNone/>
            </a:pPr>
            <a:r>
              <a:rPr lang="en-US" dirty="0"/>
              <a:t>2.  Complete the activities related to the book.</a:t>
            </a:r>
          </a:p>
          <a:p>
            <a:pPr marL="0" indent="0">
              <a:buNone/>
            </a:pPr>
            <a:r>
              <a:rPr lang="en-US" dirty="0"/>
              <a:t>3.  Research 2 of the sea creatures featured in the book.</a:t>
            </a:r>
          </a:p>
          <a:p>
            <a:pPr marL="0" indent="0">
              <a:buNone/>
            </a:pPr>
            <a:r>
              <a:rPr lang="en-US" dirty="0"/>
              <a:t>4.  Research 2 </a:t>
            </a:r>
            <a:r>
              <a:rPr lang="en-US" u="sng" dirty="0"/>
              <a:t>more</a:t>
            </a:r>
            <a:r>
              <a:rPr lang="en-US" dirty="0"/>
              <a:t> sea creatures.</a:t>
            </a:r>
          </a:p>
          <a:p>
            <a:pPr marL="0" indent="0">
              <a:buNone/>
            </a:pPr>
            <a:r>
              <a:rPr lang="en-US" dirty="0"/>
              <a:t>5.  Send all of your work back to your teacher.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2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8EBC6-79AE-2F4A-954E-F3A0D491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5672" y="365125"/>
            <a:ext cx="9608127" cy="1325563"/>
          </a:xfrm>
        </p:spPr>
        <p:txBody>
          <a:bodyPr/>
          <a:lstStyle/>
          <a:p>
            <a:r>
              <a:rPr lang="en-US" b="1" i="0" dirty="0">
                <a:latin typeface="Curlz MT" pitchFamily="82" charset="77"/>
              </a:rPr>
              <a:t>How do I send my work back to my teacher?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12410-D600-9F4C-8BD2-B0579B65D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have a couple of different options…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1.  You could download the Power Point on your computer, complete it right on the screen, and send it back to your teacher.</a:t>
            </a:r>
          </a:p>
          <a:p>
            <a:pPr marL="0" indent="0">
              <a:buNone/>
            </a:pPr>
            <a:r>
              <a:rPr lang="en-US" dirty="0"/>
              <a:t>2.  If you have a printer you could print the pages off, complete them in pencil, take a picture of them, and email them back to your teacher.</a:t>
            </a:r>
          </a:p>
        </p:txBody>
      </p:sp>
    </p:spTree>
    <p:extLst>
      <p:ext uri="{BB962C8B-B14F-4D97-AF65-F5344CB8AC3E}">
        <p14:creationId xmlns:p14="http://schemas.microsoft.com/office/powerpoint/2010/main" val="299078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C1793-E31D-4350-802F-BC863AD54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1974" y="365125"/>
            <a:ext cx="5049586" cy="1325563"/>
          </a:xfrm>
        </p:spPr>
        <p:txBody>
          <a:bodyPr>
            <a:noAutofit/>
          </a:bodyPr>
          <a:lstStyle/>
          <a:p>
            <a:r>
              <a:rPr lang="en-US" sz="7200" i="0" dirty="0">
                <a:latin typeface="Curlz MT" pitchFamily="82" charset="77"/>
              </a:rPr>
              <a:t>Read Along!</a:t>
            </a:r>
            <a:endParaRPr lang="en-US" sz="7200" i="0" u="sng" dirty="0">
              <a:latin typeface="Curlz MT" pitchFamily="8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A59AB-AA94-4FC7-86D5-D52CEAFA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ea typeface="+mn-lt"/>
              <a:cs typeface="+mn-lt"/>
            </a:endParaRPr>
          </a:p>
          <a:p>
            <a:r>
              <a:rPr lang="en-US" b="1" dirty="0">
                <a:latin typeface="Curlz MT" pitchFamily="82" charset="77"/>
                <a:ea typeface="+mn-lt"/>
                <a:cs typeface="+mn-lt"/>
              </a:rPr>
              <a:t>Listen to the sing-a-long book </a:t>
            </a:r>
            <a:r>
              <a:rPr lang="en-US" b="1" u="sng" dirty="0">
                <a:latin typeface="Curlz MT" pitchFamily="82" charset="77"/>
                <a:ea typeface="+mn-lt"/>
                <a:cs typeface="+mn-lt"/>
              </a:rPr>
              <a:t>Over in the Ocean.  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CA" dirty="0">
                <a:hlinkClick r:id="rId2"/>
              </a:rPr>
              <a:t>https://www.youtube.com/watch?v=CD4LBluWv2Q&amp;t=54s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1760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CDA5717-DDF5-5C46-853E-3B79B5D5641F}"/>
              </a:ext>
            </a:extLst>
          </p:cNvPr>
          <p:cNvSpPr/>
          <p:nvPr/>
        </p:nvSpPr>
        <p:spPr>
          <a:xfrm>
            <a:off x="3125165" y="231494"/>
            <a:ext cx="61693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3600" b="1" dirty="0">
                <a:solidFill>
                  <a:srgbClr val="000000"/>
                </a:solidFill>
                <a:latin typeface="Curlz MT" pitchFamily="82" charset="77"/>
              </a:rPr>
              <a:t>	</a:t>
            </a:r>
            <a:r>
              <a:rPr lang="en-CA" sz="3600" b="1" u="sng" dirty="0">
                <a:solidFill>
                  <a:srgbClr val="000000"/>
                </a:solidFill>
                <a:latin typeface="Curlz MT" pitchFamily="82" charset="77"/>
              </a:rPr>
              <a:t>“Over in the Ocean”</a:t>
            </a:r>
            <a:r>
              <a:rPr lang="en-CA" sz="3600" dirty="0">
                <a:solidFill>
                  <a:srgbClr val="000000"/>
                </a:solidFill>
                <a:latin typeface="Curlz MT" pitchFamily="82" charset="77"/>
              </a:rPr>
              <a:t> </a:t>
            </a:r>
            <a:endParaRPr lang="en-US" sz="36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F78AF50-8872-4C43-88D7-AEE5A0CBD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1712139"/>
            <a:ext cx="65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urlz MT" pitchFamily="82" charset="7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524B6F-A295-AB48-910C-59C61A8D9ED3}"/>
              </a:ext>
            </a:extLst>
          </p:cNvPr>
          <p:cNvSpPr txBox="1"/>
          <p:nvPr/>
        </p:nvSpPr>
        <p:spPr>
          <a:xfrm>
            <a:off x="2662307" y="981083"/>
            <a:ext cx="7811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 </a:t>
            </a:r>
            <a:r>
              <a:rPr lang="en-CA" sz="2000" b="1" dirty="0">
                <a:latin typeface="Curlz MT" pitchFamily="82" charset="77"/>
              </a:rPr>
              <a:t>List the verbs which describe the ACTION of the sea creatures</a:t>
            </a:r>
            <a:r>
              <a:rPr lang="en-CA" sz="2000" dirty="0">
                <a:latin typeface="Curlz MT" pitchFamily="82" charset="77"/>
              </a:rPr>
              <a:t> </a:t>
            </a:r>
            <a:endParaRPr lang="en-US" sz="2000" dirty="0">
              <a:latin typeface="Curlz MT" pitchFamily="82" charset="77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8F30147-8862-FC4F-A420-28F38066FEAD}"/>
              </a:ext>
            </a:extLst>
          </p:cNvPr>
          <p:cNvGraphicFramePr>
            <a:graphicFrameLocks noGrp="1"/>
          </p:cNvGraphicFramePr>
          <p:nvPr/>
        </p:nvGraphicFramePr>
        <p:xfrm>
          <a:off x="3124200" y="1989614"/>
          <a:ext cx="5943600" cy="402336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314786995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0187988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           Present Tense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               Past Tense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E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E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E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76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1.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60CD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CD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CD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60CD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D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E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D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775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2.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70D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D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CD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D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70D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0D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D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0D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174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3.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D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D8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D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D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522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4.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40D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D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D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40D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D4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30D6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D4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760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5.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0D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D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C0D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D2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D4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D2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050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6.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0D1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D1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D1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C0D1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D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0D2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D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79438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7.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70CE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CE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D1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0CE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70CE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0CC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D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0CC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713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8.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0CB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0CB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CE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0CB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A0CB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0C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0CC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0C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289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9.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F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0CB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F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0C9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2346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10.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B0C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0C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0C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 dirty="0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9525" cap="flat" cmpd="sng" algn="ctr">
                      <a:solidFill>
                        <a:srgbClr val="B0C5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C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C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0C3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775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EC143DC-2D93-C94C-9439-F30638C37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483141"/>
              </p:ext>
            </p:extLst>
          </p:nvPr>
        </p:nvGraphicFramePr>
        <p:xfrm>
          <a:off x="3124200" y="1989614"/>
          <a:ext cx="5943600" cy="402336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393824794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500482737"/>
                    </a:ext>
                  </a:extLst>
                </a:gridCol>
              </a:tblGrid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           Present Tense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               Past Tense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82311365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1.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3488850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2.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4374939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3.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2060720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4.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3671630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5.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900283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6.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65481019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7.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1265057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8.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6252796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9.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6487689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none" strike="noStrike">
                          <a:effectLst/>
                          <a:latin typeface="Curlz MT" pitchFamily="82" charset="77"/>
                        </a:rPr>
                        <a:t>10.</a:t>
                      </a:r>
                      <a:r>
                        <a:rPr lang="en-CA" sz="1800" b="0" i="0">
                          <a:effectLst/>
                          <a:latin typeface="Curlz MT" pitchFamily="82" charset="77"/>
                        </a:rPr>
                        <a:t> </a:t>
                      </a:r>
                      <a:endParaRPr lang="en-CA" b="0" i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CA" sz="1800" b="1" i="0" u="sng" dirty="0">
                          <a:effectLst/>
                          <a:latin typeface="Curlz MT" pitchFamily="82" charset="77"/>
                        </a:rPr>
                        <a:t>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139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03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5A0279-A94E-8849-B2A3-48FFE0025195}"/>
              </a:ext>
            </a:extLst>
          </p:cNvPr>
          <p:cNvSpPr txBox="1"/>
          <p:nvPr/>
        </p:nvSpPr>
        <p:spPr>
          <a:xfrm>
            <a:off x="731520" y="274320"/>
            <a:ext cx="147980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CA" b="1" u="sng" dirty="0">
                <a:latin typeface="Curlz MT" pitchFamily="82" charset="77"/>
              </a:rPr>
              <a:t> </a:t>
            </a:r>
            <a:r>
              <a:rPr lang="en-CA" sz="3200" b="1" u="sng" dirty="0">
                <a:latin typeface="Curlz MT" pitchFamily="82" charset="77"/>
              </a:rPr>
              <a:t>List the rhyming words in each verse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1: ___________________and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2:  __________________ 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3:___________________ 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4:  __________________and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5: __________________ 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6:  __________________and ________________ 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7: ___________________and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8:  __________________and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9: __________________and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10:  _________________and 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Verse 11:  ______ and _____    ______ and_______ </a:t>
            </a:r>
            <a:r>
              <a:rPr lang="en-CA" sz="3200" dirty="0">
                <a:latin typeface="Curlz MT" pitchFamily="82" charset="77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33194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378C19-B289-FC45-A2FA-09808D20C385}"/>
              </a:ext>
            </a:extLst>
          </p:cNvPr>
          <p:cNvSpPr txBox="1"/>
          <p:nvPr/>
        </p:nvSpPr>
        <p:spPr>
          <a:xfrm>
            <a:off x="411480" y="441960"/>
            <a:ext cx="1149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CA" sz="2400" b="1" u="sng" dirty="0">
                <a:latin typeface="Curlz MT" pitchFamily="82" charset="77"/>
              </a:rPr>
              <a:t>Describe where each sea creature lived.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octopus lived in the __________________.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parrotfish lived in the __________________________.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clownfish lived in the __________ _______________.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stingray lived in the _________ __________ __________.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pufferfish lived where the ________ __________ 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angelfish lived in their __________ __________ _________.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  <a:p>
            <a:pPr fontAlgn="base"/>
            <a:r>
              <a:rPr lang="en-CA" sz="2400" b="1" dirty="0">
                <a:latin typeface="Curlz MT" pitchFamily="82" charset="77"/>
              </a:rPr>
              <a:t>The sea horse lived in their ____________ __________ _______.</a:t>
            </a:r>
            <a:r>
              <a:rPr lang="en-CA" sz="2400" dirty="0">
                <a:latin typeface="Curlz MT" pitchFamily="82" charset="77"/>
              </a:rPr>
              <a:t> </a:t>
            </a:r>
          </a:p>
          <a:p>
            <a:pPr fontAlgn="base"/>
            <a:endParaRPr lang="en-CA" sz="2400" dirty="0">
              <a:latin typeface="Curlz MT" pitchFamily="8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57533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BD2D0D1-FA61-1249-B26C-0DBE7F799D68}"/>
              </a:ext>
            </a:extLst>
          </p:cNvPr>
          <p:cNvSpPr txBox="1"/>
          <p:nvPr/>
        </p:nvSpPr>
        <p:spPr>
          <a:xfrm>
            <a:off x="762000" y="548640"/>
            <a:ext cx="10850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CA" sz="3200" b="1" dirty="0">
                <a:latin typeface="Curlz MT" pitchFamily="82" charset="77"/>
              </a:rPr>
              <a:t> The author described the needlefish as being very ______________________ and _________________.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endParaRPr lang="en-CA" sz="3200" dirty="0">
              <a:latin typeface="Curlz MT" pitchFamily="82" charset="77"/>
            </a:endParaRPr>
          </a:p>
          <a:p>
            <a:pPr fontAlgn="base"/>
            <a:endParaRPr lang="en-CA" sz="3200" dirty="0">
              <a:latin typeface="Curlz MT" pitchFamily="82" charset="77"/>
            </a:endParaRPr>
          </a:p>
          <a:p>
            <a:pPr fontAlgn="base"/>
            <a:endParaRPr lang="en-CA" sz="3200" dirty="0">
              <a:latin typeface="Curlz MT" pitchFamily="82" charset="77"/>
            </a:endParaRPr>
          </a:p>
          <a:p>
            <a:pPr fontAlgn="base"/>
            <a:endParaRPr lang="en-CA" sz="3200" dirty="0">
              <a:latin typeface="Curlz MT" pitchFamily="82" charset="77"/>
            </a:endParaRPr>
          </a:p>
          <a:p>
            <a:pPr fontAlgn="base"/>
            <a:r>
              <a:rPr lang="en-CA" sz="3200" dirty="0">
                <a:latin typeface="Curlz MT" pitchFamily="82" charset="77"/>
              </a:rPr>
              <a:t>Bonus Question….(you may have to do a bit of research on the seahorse to answer this question)</a:t>
            </a:r>
          </a:p>
          <a:p>
            <a:pPr fontAlgn="base"/>
            <a:endParaRPr lang="en-CA" sz="3200" dirty="0">
              <a:latin typeface="Curlz MT" pitchFamily="82" charset="77"/>
            </a:endParaRPr>
          </a:p>
          <a:p>
            <a:pPr fontAlgn="base"/>
            <a:r>
              <a:rPr lang="en-CA" sz="3200" b="1" dirty="0">
                <a:latin typeface="Curlz MT" pitchFamily="82" charset="77"/>
              </a:rPr>
              <a:t>Why, in verse 10, did the author say “father”, instead of “mother”?  ________________________________ </a:t>
            </a:r>
            <a:r>
              <a:rPr lang="en-CA" sz="3200" dirty="0">
                <a:latin typeface="Curlz MT" pitchFamily="82" charset="77"/>
              </a:rPr>
              <a:t> </a:t>
            </a:r>
          </a:p>
          <a:p>
            <a:pPr fontAlgn="base"/>
            <a:r>
              <a:rPr lang="en-CA" sz="3200" b="1" dirty="0">
                <a:latin typeface="Curlz MT" pitchFamily="82" charset="77"/>
              </a:rPr>
              <a:t>_________________________________________</a:t>
            </a:r>
            <a:r>
              <a:rPr lang="en-CA" sz="3200" dirty="0">
                <a:latin typeface="Curlz MT" pitchFamily="82" charset="77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85981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942250-286E-434C-A2F4-D871D4378EFA}"/>
              </a:ext>
            </a:extLst>
          </p:cNvPr>
          <p:cNvSpPr txBox="1"/>
          <p:nvPr/>
        </p:nvSpPr>
        <p:spPr>
          <a:xfrm>
            <a:off x="5412278" y="0"/>
            <a:ext cx="6353002" cy="665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D3AC57-AC31-CE42-A19E-0196305F5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778" y="-62754"/>
            <a:ext cx="6589222" cy="67226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73F0DF-6726-7A4F-BBD7-0A35D398A26B}"/>
              </a:ext>
            </a:extLst>
          </p:cNvPr>
          <p:cNvSpPr txBox="1"/>
          <p:nvPr/>
        </p:nvSpPr>
        <p:spPr>
          <a:xfrm>
            <a:off x="167640" y="350520"/>
            <a:ext cx="5092238" cy="61555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dirty="0">
                <a:latin typeface="Curlz MT" pitchFamily="82" charset="77"/>
              </a:rPr>
              <a:t>Research 2 Sea Creatures from the book 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sz="1600" dirty="0"/>
              <a:t>In the first box, </a:t>
            </a:r>
            <a:r>
              <a:rPr lang="en-US" sz="1600" b="1" dirty="0"/>
              <a:t>illustrate</a:t>
            </a:r>
            <a:r>
              <a:rPr lang="en-US" sz="1600" dirty="0"/>
              <a:t> your sea creature.</a:t>
            </a:r>
          </a:p>
          <a:p>
            <a:pPr marL="342900" indent="-342900">
              <a:buAutoNum type="arabicPeriod"/>
            </a:pPr>
            <a:endParaRPr lang="en-US" sz="1600" dirty="0"/>
          </a:p>
          <a:p>
            <a:pPr marL="342900" indent="-342900">
              <a:buAutoNum type="arabicPeriod" startAt="2"/>
            </a:pPr>
            <a:r>
              <a:rPr lang="en-US" sz="1600" dirty="0"/>
              <a:t>Think of one or two </a:t>
            </a:r>
            <a:r>
              <a:rPr lang="en-US" sz="1600" b="1" dirty="0"/>
              <a:t>adjectives</a:t>
            </a:r>
            <a:r>
              <a:rPr lang="en-US" sz="1600" dirty="0"/>
              <a:t> to describe your sea creature. (Remember that adjectives are describing words.</a:t>
            </a:r>
          </a:p>
          <a:p>
            <a:pPr marL="342900" indent="-342900">
              <a:buAutoNum type="arabicPeriod" startAt="2"/>
            </a:pPr>
            <a:endParaRPr lang="en-US" sz="1600" dirty="0"/>
          </a:p>
          <a:p>
            <a:pPr marL="342900" indent="-342900">
              <a:buAutoNum type="arabicPeriod" startAt="3"/>
            </a:pPr>
            <a:r>
              <a:rPr lang="en-US" sz="1600" dirty="0"/>
              <a:t>Think of one or two </a:t>
            </a:r>
            <a:r>
              <a:rPr lang="en-US" sz="1600" b="1" dirty="0"/>
              <a:t>verbs </a:t>
            </a:r>
            <a:r>
              <a:rPr lang="en-US" sz="1600" dirty="0"/>
              <a:t>to describe how your sea creature moves. (Remember that verbs are action words.)</a:t>
            </a:r>
          </a:p>
          <a:p>
            <a:pPr marL="342900" indent="-342900">
              <a:buAutoNum type="arabicPeriod" startAt="3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/>
              <a:t>Write a </a:t>
            </a:r>
            <a:r>
              <a:rPr lang="en-US" sz="1600" dirty="0" err="1"/>
              <a:t>simili</a:t>
            </a:r>
            <a:r>
              <a:rPr lang="en-US" sz="1600" dirty="0"/>
              <a:t> about your sea creature.  Remember, a </a:t>
            </a:r>
            <a:r>
              <a:rPr lang="en-US" sz="1600" dirty="0" err="1"/>
              <a:t>simili</a:t>
            </a:r>
            <a:r>
              <a:rPr lang="en-US" sz="1600" dirty="0"/>
              <a:t> is a comparison between two things using either the word “like” or “as”.  For example “The sea bed was</a:t>
            </a:r>
            <a:r>
              <a:rPr lang="en-US" sz="1600" b="1" dirty="0"/>
              <a:t> as </a:t>
            </a:r>
            <a:r>
              <a:rPr lang="en-US" sz="1600" dirty="0" err="1"/>
              <a:t>colourful</a:t>
            </a:r>
            <a:r>
              <a:rPr lang="en-US" sz="1600" dirty="0"/>
              <a:t> as a rainbow” or ”The shark’s teeth cut </a:t>
            </a:r>
            <a:r>
              <a:rPr lang="en-US" sz="1600" b="1" dirty="0"/>
              <a:t>like</a:t>
            </a:r>
            <a:r>
              <a:rPr lang="en-US" sz="1600" dirty="0"/>
              <a:t> a knife.”</a:t>
            </a:r>
          </a:p>
          <a:p>
            <a:pPr marL="342900" indent="-342900">
              <a:buAutoNum type="arabicPeriod" startAt="4"/>
            </a:pPr>
            <a:endParaRPr lang="en-US" sz="1600" dirty="0"/>
          </a:p>
          <a:p>
            <a:pPr marL="342900" indent="-342900">
              <a:buAutoNum type="arabicPeriod" startAt="4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/>
              <a:t>Write at least 3 interesting facts about your sea creature.  The facts might relate to its shape, its size, a unique ability it possesses, or how it protects itself.</a:t>
            </a:r>
          </a:p>
        </p:txBody>
      </p:sp>
    </p:spTree>
    <p:extLst>
      <p:ext uri="{BB962C8B-B14F-4D97-AF65-F5344CB8AC3E}">
        <p14:creationId xmlns:p14="http://schemas.microsoft.com/office/powerpoint/2010/main" val="352360647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242E41"/>
      </a:dk2>
      <a:lt2>
        <a:srgbClr val="E2E8E4"/>
      </a:lt2>
      <a:accent1>
        <a:srgbClr val="E729A7"/>
      </a:accent1>
      <a:accent2>
        <a:srgbClr val="C517D5"/>
      </a:accent2>
      <a:accent3>
        <a:srgbClr val="8829E7"/>
      </a:accent3>
      <a:accent4>
        <a:srgbClr val="4E41DC"/>
      </a:accent4>
      <a:accent5>
        <a:srgbClr val="2968E7"/>
      </a:accent5>
      <a:accent6>
        <a:srgbClr val="17A5D5"/>
      </a:accent6>
      <a:hlink>
        <a:srgbClr val="5E70C9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7" ma:contentTypeDescription="Create a new document." ma:contentTypeScope="" ma:versionID="ebf6778b5297c118730156b7e7e57efd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136b3f78feb3cbb04042d7c7f1babbcd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64A9D1B-B2A0-41AB-9233-9A86E0D5542D}"/>
</file>

<file path=customXml/itemProps2.xml><?xml version="1.0" encoding="utf-8"?>
<ds:datastoreItem xmlns:ds="http://schemas.openxmlformats.org/officeDocument/2006/customXml" ds:itemID="{12010ACE-5F8E-4DEB-8F3D-C94EB2E399DE}"/>
</file>

<file path=customXml/itemProps3.xml><?xml version="1.0" encoding="utf-8"?>
<ds:datastoreItem xmlns:ds="http://schemas.openxmlformats.org/officeDocument/2006/customXml" ds:itemID="{B051C78E-9891-4C36-8C46-41865B55491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794</Words>
  <Application>Microsoft Macintosh PowerPoint</Application>
  <PresentationFormat>Widescreen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Curlz MT</vt:lpstr>
      <vt:lpstr>Elephant</vt:lpstr>
      <vt:lpstr>BrushVTI</vt:lpstr>
      <vt:lpstr>Under the Sea!</vt:lpstr>
      <vt:lpstr>What do I do?</vt:lpstr>
      <vt:lpstr>How do I send my work back to my teacher?</vt:lpstr>
      <vt:lpstr>Read Along!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Meet the illustrator!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Wendy Mcdonald</cp:lastModifiedBy>
  <cp:revision>43</cp:revision>
  <dcterms:created xsi:type="dcterms:W3CDTF">2020-04-09T04:59:55Z</dcterms:created>
  <dcterms:modified xsi:type="dcterms:W3CDTF">2020-04-09T19:47:28Z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