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sldIdLst>
    <p:sldId id="256" r:id="rId5"/>
    <p:sldId id="258" r:id="rId6"/>
    <p:sldId id="259" r:id="rId7"/>
    <p:sldId id="260" r:id="rId8"/>
    <p:sldId id="266" r:id="rId9"/>
    <p:sldId id="261" r:id="rId10"/>
    <p:sldId id="262" r:id="rId11"/>
    <p:sldId id="263"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531FE1-EAD3-4523-A63C-62D05FD818A9}" v="6" dt="2020-05-06T18:19:03.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78" d="100"/>
          <a:sy n="78" d="100"/>
        </p:scale>
        <p:origin x="120"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i Braun" userId="S::lori.braun@lethsd.ab.ca::b8ba8626-fca8-4de3-919b-990c2a930a8f" providerId="AD" clId="Web-{FF531FE1-EAD3-4523-A63C-62D05FD818A9}"/>
    <pc:docChg chg="modSld">
      <pc:chgData name="Lori Braun" userId="S::lori.braun@lethsd.ab.ca::b8ba8626-fca8-4de3-919b-990c2a930a8f" providerId="AD" clId="Web-{FF531FE1-EAD3-4523-A63C-62D05FD818A9}" dt="2020-05-06T18:19:03.316" v="4" actId="20577"/>
      <pc:docMkLst>
        <pc:docMk/>
      </pc:docMkLst>
      <pc:sldChg chg="modSp">
        <pc:chgData name="Lori Braun" userId="S::lori.braun@lethsd.ab.ca::b8ba8626-fca8-4de3-919b-990c2a930a8f" providerId="AD" clId="Web-{FF531FE1-EAD3-4523-A63C-62D05FD818A9}" dt="2020-05-06T18:19:02.206" v="2" actId="20577"/>
        <pc:sldMkLst>
          <pc:docMk/>
          <pc:sldMk cId="795498226" sldId="263"/>
        </pc:sldMkLst>
        <pc:spChg chg="mod">
          <ac:chgData name="Lori Braun" userId="S::lori.braun@lethsd.ab.ca::b8ba8626-fca8-4de3-919b-990c2a930a8f" providerId="AD" clId="Web-{FF531FE1-EAD3-4523-A63C-62D05FD818A9}" dt="2020-05-06T18:19:02.206" v="2" actId="20577"/>
          <ac:spMkLst>
            <pc:docMk/>
            <pc:sldMk cId="795498226" sldId="263"/>
            <ac:spMk id="3" creationId="{BA8CEE52-AD50-4D9D-8BBD-6D1EB3C58B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1177121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D57BC9-FB26-44F8-97AD-5560E7349EF5}"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150580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3567680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2837835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390815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4265739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918598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10879360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3964960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204786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D57BC9-FB26-44F8-97AD-5560E7349EF5}" type="datetimeFigureOut">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56985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D57BC9-FB26-44F8-97AD-5560E7349EF5}"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2845225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D57BC9-FB26-44F8-97AD-5560E7349EF5}" type="datetimeFigureOut">
              <a:rPr lang="en-US" smtClean="0"/>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47192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D57BC9-FB26-44F8-97AD-5560E7349EF5}" type="datetimeFigureOut">
              <a:rPr lang="en-US" smtClean="0"/>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2739865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57BC9-FB26-44F8-97AD-5560E7349EF5}" type="datetimeFigureOut">
              <a:rPr lang="en-US" smtClean="0"/>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4210977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D57BC9-FB26-44F8-97AD-5560E7349EF5}"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296144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D57BC9-FB26-44F8-97AD-5560E7349EF5}" type="datetimeFigureOut">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E1007-65A5-4DA7-9166-03ABC38B03E7}" type="slidenum">
              <a:rPr lang="en-US" smtClean="0"/>
              <a:t>‹#›</a:t>
            </a:fld>
            <a:endParaRPr lang="en-US"/>
          </a:p>
        </p:txBody>
      </p:sp>
    </p:spTree>
    <p:extLst>
      <p:ext uri="{BB962C8B-B14F-4D97-AF65-F5344CB8AC3E}">
        <p14:creationId xmlns:p14="http://schemas.microsoft.com/office/powerpoint/2010/main" val="3417566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FD57BC9-FB26-44F8-97AD-5560E7349EF5}" type="datetimeFigureOut">
              <a:rPr lang="en-US" smtClean="0"/>
              <a:t>5/6/2020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6BE1007-65A5-4DA7-9166-03ABC38B03E7}" type="slidenum">
              <a:rPr lang="en-US" smtClean="0"/>
              <a:t>‹#›</a:t>
            </a:fld>
            <a:endParaRPr lang="en-US"/>
          </a:p>
        </p:txBody>
      </p:sp>
    </p:spTree>
    <p:extLst>
      <p:ext uri="{BB962C8B-B14F-4D97-AF65-F5344CB8AC3E}">
        <p14:creationId xmlns:p14="http://schemas.microsoft.com/office/powerpoint/2010/main" val="375083169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41612-0234-4FA7-9471-C4D5C4FE6D4A}"/>
              </a:ext>
            </a:extLst>
          </p:cNvPr>
          <p:cNvSpPr>
            <a:spLocks noGrp="1"/>
          </p:cNvSpPr>
          <p:nvPr>
            <p:ph type="ctrTitle"/>
          </p:nvPr>
        </p:nvSpPr>
        <p:spPr/>
        <p:txBody>
          <a:bodyPr/>
          <a:lstStyle/>
          <a:p>
            <a:r>
              <a:rPr lang="en-US" dirty="0"/>
              <a:t>Find the Questions</a:t>
            </a:r>
          </a:p>
        </p:txBody>
      </p:sp>
      <p:sp>
        <p:nvSpPr>
          <p:cNvPr id="3" name="Subtitle 2">
            <a:extLst>
              <a:ext uri="{FF2B5EF4-FFF2-40B4-BE49-F238E27FC236}">
                <a16:creationId xmlns:a16="http://schemas.microsoft.com/office/drawing/2014/main" id="{42389C12-B826-48B2-99FE-30A3B49DFC0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40040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8C3E9-FB17-4A42-8D5E-D01163F62289}"/>
              </a:ext>
            </a:extLst>
          </p:cNvPr>
          <p:cNvSpPr>
            <a:spLocks noGrp="1"/>
          </p:cNvSpPr>
          <p:nvPr>
            <p:ph type="title"/>
          </p:nvPr>
        </p:nvSpPr>
        <p:spPr>
          <a:xfrm>
            <a:off x="1484311" y="685800"/>
            <a:ext cx="10018713" cy="1030705"/>
          </a:xfrm>
        </p:spPr>
        <p:txBody>
          <a:bodyPr>
            <a:normAutofit/>
          </a:bodyPr>
          <a:lstStyle/>
          <a:p>
            <a:r>
              <a:rPr lang="en-US" dirty="0"/>
              <a:t>Find The Questions</a:t>
            </a:r>
          </a:p>
        </p:txBody>
      </p:sp>
      <p:pic>
        <p:nvPicPr>
          <p:cNvPr id="7" name="Graphic 6" descr="Question mark">
            <a:extLst>
              <a:ext uri="{FF2B5EF4-FFF2-40B4-BE49-F238E27FC236}">
                <a16:creationId xmlns:a16="http://schemas.microsoft.com/office/drawing/2014/main" id="{1B866DCD-246E-4E8E-96B9-63343467B6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57531" y="2249905"/>
            <a:ext cx="2322096" cy="232209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3" name="Content Placeholder 2">
            <a:extLst>
              <a:ext uri="{FF2B5EF4-FFF2-40B4-BE49-F238E27FC236}">
                <a16:creationId xmlns:a16="http://schemas.microsoft.com/office/drawing/2014/main" id="{8D0FCA28-74C6-497B-A370-26CA1A915A6E}"/>
              </a:ext>
            </a:extLst>
          </p:cNvPr>
          <p:cNvSpPr>
            <a:spLocks noGrp="1"/>
          </p:cNvSpPr>
          <p:nvPr>
            <p:ph idx="1"/>
          </p:nvPr>
        </p:nvSpPr>
        <p:spPr>
          <a:xfrm>
            <a:off x="3818021" y="2085474"/>
            <a:ext cx="8069179" cy="3705726"/>
          </a:xfrm>
        </p:spPr>
        <p:txBody>
          <a:bodyPr anchor="t">
            <a:normAutofit/>
          </a:bodyPr>
          <a:lstStyle/>
          <a:p>
            <a:pPr marL="0" indent="0">
              <a:buNone/>
            </a:pPr>
            <a:r>
              <a:rPr lang="en-US" sz="3200" dirty="0"/>
              <a:t>Usually you are asked to solve questions to find the answers. For these challenges you are given answers and asked to </a:t>
            </a:r>
            <a:r>
              <a:rPr lang="en-US" sz="3200" b="1" u="sng" dirty="0"/>
              <a:t>find the questions</a:t>
            </a:r>
            <a:r>
              <a:rPr lang="en-US" sz="3200" dirty="0"/>
              <a:t>. The next two slides give an example. Take a look and then work through the other slides. Get your thinking caps on! You will really need to think hard. </a:t>
            </a:r>
          </a:p>
          <a:p>
            <a:pPr marL="0" indent="0">
              <a:buNone/>
            </a:pPr>
            <a:endParaRPr lang="en-US" dirty="0"/>
          </a:p>
        </p:txBody>
      </p:sp>
    </p:spTree>
    <p:extLst>
      <p:ext uri="{BB962C8B-B14F-4D97-AF65-F5344CB8AC3E}">
        <p14:creationId xmlns:p14="http://schemas.microsoft.com/office/powerpoint/2010/main" val="4136429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F2677-DEFD-4C72-91F0-F3E8FEC6C750}"/>
              </a:ext>
            </a:extLst>
          </p:cNvPr>
          <p:cNvSpPr>
            <a:spLocks noGrp="1"/>
          </p:cNvSpPr>
          <p:nvPr>
            <p:ph type="title"/>
          </p:nvPr>
        </p:nvSpPr>
        <p:spPr>
          <a:xfrm>
            <a:off x="1484310" y="280737"/>
            <a:ext cx="10018713" cy="613611"/>
          </a:xfrm>
        </p:spPr>
        <p:txBody>
          <a:bodyPr>
            <a:normAutofit fontScale="90000"/>
          </a:bodyPr>
          <a:lstStyle/>
          <a:p>
            <a:r>
              <a:rPr lang="en-US" dirty="0"/>
              <a:t>Challenge Example</a:t>
            </a:r>
          </a:p>
        </p:txBody>
      </p:sp>
      <p:sp>
        <p:nvSpPr>
          <p:cNvPr id="3" name="Content Placeholder 2">
            <a:extLst>
              <a:ext uri="{FF2B5EF4-FFF2-40B4-BE49-F238E27FC236}">
                <a16:creationId xmlns:a16="http://schemas.microsoft.com/office/drawing/2014/main" id="{EC30B639-407E-4D0F-9B16-E9D7691B35B0}"/>
              </a:ext>
            </a:extLst>
          </p:cNvPr>
          <p:cNvSpPr>
            <a:spLocks noGrp="1"/>
          </p:cNvSpPr>
          <p:nvPr>
            <p:ph idx="1"/>
          </p:nvPr>
        </p:nvSpPr>
        <p:spPr>
          <a:xfrm>
            <a:off x="1484310" y="894348"/>
            <a:ext cx="10018713" cy="5682915"/>
          </a:xfrm>
        </p:spPr>
        <p:txBody>
          <a:bodyPr>
            <a:normAutofit/>
          </a:bodyPr>
          <a:lstStyle/>
          <a:p>
            <a:pPr marL="0" indent="0">
              <a:buNone/>
            </a:pPr>
            <a:r>
              <a:rPr lang="en-US" dirty="0">
                <a:solidFill>
                  <a:schemeClr val="tx1">
                    <a:lumMod val="95000"/>
                    <a:lumOff val="5000"/>
                  </a:schemeClr>
                </a:solidFill>
              </a:rPr>
              <a:t>Use all these operations only once: </a:t>
            </a:r>
            <a:r>
              <a:rPr lang="en-US" dirty="0">
                <a:solidFill>
                  <a:srgbClr val="00B050"/>
                </a:solidFill>
              </a:rPr>
              <a:t>multiplying, dividing, adding, subtracting </a:t>
            </a:r>
          </a:p>
          <a:p>
            <a:pPr marL="0" indent="0">
              <a:buNone/>
            </a:pPr>
            <a:r>
              <a:rPr lang="en-US" dirty="0">
                <a:solidFill>
                  <a:schemeClr val="tx1">
                    <a:lumMod val="95000"/>
                    <a:lumOff val="5000"/>
                  </a:schemeClr>
                </a:solidFill>
              </a:rPr>
              <a:t>Use all these digits only once: </a:t>
            </a:r>
            <a:r>
              <a:rPr lang="en-US" dirty="0">
                <a:solidFill>
                  <a:srgbClr val="0070C0"/>
                </a:solidFill>
              </a:rPr>
              <a:t>1, 2 ,3, 4, 5, 6, 7, 8 </a:t>
            </a:r>
          </a:p>
          <a:p>
            <a:pPr marL="0" indent="0">
              <a:buNone/>
            </a:pPr>
            <a:r>
              <a:rPr lang="en-US" dirty="0">
                <a:solidFill>
                  <a:schemeClr val="tx1">
                    <a:lumMod val="95000"/>
                    <a:lumOff val="5000"/>
                  </a:schemeClr>
                </a:solidFill>
              </a:rPr>
              <a:t>What four math sentences can you find that have these answers?</a:t>
            </a:r>
          </a:p>
          <a:p>
            <a:pPr marL="0" indent="0" algn="ctr">
              <a:buNone/>
            </a:pPr>
            <a:r>
              <a:rPr lang="en-US" sz="3600" dirty="0">
                <a:solidFill>
                  <a:srgbClr val="FF0000"/>
                </a:solidFill>
              </a:rPr>
              <a:t>2</a:t>
            </a:r>
          </a:p>
          <a:p>
            <a:pPr marL="0" indent="0" algn="ctr">
              <a:buNone/>
            </a:pPr>
            <a:r>
              <a:rPr lang="en-US" sz="3600" dirty="0">
                <a:solidFill>
                  <a:srgbClr val="FF0000"/>
                </a:solidFill>
              </a:rPr>
              <a:t>9</a:t>
            </a:r>
          </a:p>
          <a:p>
            <a:pPr marL="0" indent="0" algn="ctr">
              <a:buNone/>
            </a:pPr>
            <a:r>
              <a:rPr lang="en-US" sz="3600" dirty="0">
                <a:solidFill>
                  <a:srgbClr val="FF0000"/>
                </a:solidFill>
              </a:rPr>
              <a:t>3</a:t>
            </a:r>
          </a:p>
          <a:p>
            <a:pPr marL="0" indent="0" algn="ctr">
              <a:buNone/>
            </a:pPr>
            <a:r>
              <a:rPr lang="en-US" sz="3600" dirty="0">
                <a:solidFill>
                  <a:srgbClr val="FF0000"/>
                </a:solidFill>
              </a:rPr>
              <a:t>10</a:t>
            </a:r>
          </a:p>
          <a:p>
            <a:endParaRPr lang="en-US" dirty="0"/>
          </a:p>
        </p:txBody>
      </p:sp>
    </p:spTree>
    <p:extLst>
      <p:ext uri="{BB962C8B-B14F-4D97-AF65-F5344CB8AC3E}">
        <p14:creationId xmlns:p14="http://schemas.microsoft.com/office/powerpoint/2010/main" val="4006488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317E3-BD23-44E3-9982-1B51144AADEE}"/>
              </a:ext>
            </a:extLst>
          </p:cNvPr>
          <p:cNvSpPr>
            <a:spLocks noGrp="1"/>
          </p:cNvSpPr>
          <p:nvPr>
            <p:ph type="title"/>
          </p:nvPr>
        </p:nvSpPr>
        <p:spPr>
          <a:xfrm>
            <a:off x="1484311" y="685800"/>
            <a:ext cx="10018713" cy="772297"/>
          </a:xfrm>
        </p:spPr>
        <p:txBody>
          <a:bodyPr/>
          <a:lstStyle/>
          <a:p>
            <a:r>
              <a:rPr lang="en-US" dirty="0"/>
              <a:t>Challenge Example</a:t>
            </a:r>
          </a:p>
        </p:txBody>
      </p:sp>
      <p:sp>
        <p:nvSpPr>
          <p:cNvPr id="3" name="Content Placeholder 2">
            <a:extLst>
              <a:ext uri="{FF2B5EF4-FFF2-40B4-BE49-F238E27FC236}">
                <a16:creationId xmlns:a16="http://schemas.microsoft.com/office/drawing/2014/main" id="{49119B92-4465-4690-BFDA-AB2C733AB7CC}"/>
              </a:ext>
            </a:extLst>
          </p:cNvPr>
          <p:cNvSpPr>
            <a:spLocks noGrp="1"/>
          </p:cNvSpPr>
          <p:nvPr>
            <p:ph idx="1"/>
          </p:nvPr>
        </p:nvSpPr>
        <p:spPr>
          <a:xfrm>
            <a:off x="1484310" y="1458097"/>
            <a:ext cx="10018713" cy="4333103"/>
          </a:xfrm>
        </p:spPr>
        <p:txBody>
          <a:bodyPr>
            <a:normAutofit lnSpcReduction="10000"/>
          </a:bodyPr>
          <a:lstStyle/>
          <a:p>
            <a:pPr marL="0" indent="0">
              <a:buNone/>
            </a:pPr>
            <a:r>
              <a:rPr lang="en-US" dirty="0"/>
              <a:t>Using the digits </a:t>
            </a:r>
            <a:r>
              <a:rPr lang="en-US" dirty="0">
                <a:solidFill>
                  <a:srgbClr val="0070C0"/>
                </a:solidFill>
              </a:rPr>
              <a:t>1,2,3,4,5,6,7,8</a:t>
            </a:r>
            <a:r>
              <a:rPr lang="en-US" dirty="0"/>
              <a:t> only once, and using all the operations only once, you can play around and find questions that match the answers from the previous slide. Write them out as number sentences. For some challenges there could be more correct responses. Here are some that work.</a:t>
            </a:r>
          </a:p>
          <a:p>
            <a:pPr marL="0" indent="0" algn="ctr">
              <a:buNone/>
            </a:pPr>
            <a:r>
              <a:rPr lang="en-US" sz="3600" dirty="0">
                <a:solidFill>
                  <a:srgbClr val="0070C0"/>
                </a:solidFill>
              </a:rPr>
              <a:t>6</a:t>
            </a:r>
            <a:r>
              <a:rPr lang="en-US" sz="3600" dirty="0"/>
              <a:t> </a:t>
            </a:r>
            <a:r>
              <a:rPr lang="en-US" sz="3600" dirty="0">
                <a:solidFill>
                  <a:srgbClr val="00B050"/>
                </a:solidFill>
              </a:rPr>
              <a:t>÷</a:t>
            </a:r>
            <a:r>
              <a:rPr lang="en-US" sz="3600" dirty="0"/>
              <a:t> </a:t>
            </a:r>
            <a:r>
              <a:rPr lang="en-US" sz="3600" dirty="0">
                <a:solidFill>
                  <a:srgbClr val="0070C0"/>
                </a:solidFill>
              </a:rPr>
              <a:t>3</a:t>
            </a:r>
            <a:r>
              <a:rPr lang="en-US" sz="3600" dirty="0"/>
              <a:t> = </a:t>
            </a:r>
            <a:r>
              <a:rPr lang="en-US" sz="3600" dirty="0">
                <a:solidFill>
                  <a:srgbClr val="FF0000"/>
                </a:solidFill>
              </a:rPr>
              <a:t>2</a:t>
            </a:r>
          </a:p>
          <a:p>
            <a:pPr marL="0" indent="0" algn="ctr">
              <a:buNone/>
            </a:pPr>
            <a:r>
              <a:rPr lang="en-US" sz="3600" dirty="0">
                <a:solidFill>
                  <a:srgbClr val="0070C0"/>
                </a:solidFill>
              </a:rPr>
              <a:t>8</a:t>
            </a:r>
            <a:r>
              <a:rPr lang="en-US" sz="3600" dirty="0"/>
              <a:t> </a:t>
            </a:r>
            <a:r>
              <a:rPr lang="en-US" sz="3600" dirty="0">
                <a:solidFill>
                  <a:srgbClr val="00B050"/>
                </a:solidFill>
              </a:rPr>
              <a:t>+</a:t>
            </a:r>
            <a:r>
              <a:rPr lang="en-US" sz="3600" dirty="0"/>
              <a:t> </a:t>
            </a:r>
            <a:r>
              <a:rPr lang="en-US" sz="3600" dirty="0">
                <a:solidFill>
                  <a:srgbClr val="0070C0"/>
                </a:solidFill>
              </a:rPr>
              <a:t>1</a:t>
            </a:r>
            <a:r>
              <a:rPr lang="en-US" sz="3600" dirty="0"/>
              <a:t> = </a:t>
            </a:r>
            <a:r>
              <a:rPr lang="en-US" sz="3600" dirty="0">
                <a:solidFill>
                  <a:srgbClr val="FF0000"/>
                </a:solidFill>
              </a:rPr>
              <a:t>9</a:t>
            </a:r>
          </a:p>
          <a:p>
            <a:pPr marL="0" indent="0" algn="ctr">
              <a:buNone/>
            </a:pPr>
            <a:r>
              <a:rPr lang="en-US" sz="3600" dirty="0">
                <a:solidFill>
                  <a:srgbClr val="0070C0"/>
                </a:solidFill>
              </a:rPr>
              <a:t>7</a:t>
            </a:r>
            <a:r>
              <a:rPr lang="en-US" sz="3600" dirty="0"/>
              <a:t> </a:t>
            </a:r>
            <a:r>
              <a:rPr lang="en-US" sz="3600" dirty="0">
                <a:solidFill>
                  <a:srgbClr val="00B050"/>
                </a:solidFill>
              </a:rPr>
              <a:t>–</a:t>
            </a:r>
            <a:r>
              <a:rPr lang="en-US" sz="3600" dirty="0"/>
              <a:t> </a:t>
            </a:r>
            <a:r>
              <a:rPr lang="en-US" sz="3600" dirty="0">
                <a:solidFill>
                  <a:srgbClr val="0070C0"/>
                </a:solidFill>
              </a:rPr>
              <a:t>4</a:t>
            </a:r>
            <a:r>
              <a:rPr lang="en-US" sz="3600" dirty="0"/>
              <a:t> = </a:t>
            </a:r>
            <a:r>
              <a:rPr lang="en-US" sz="3600" dirty="0">
                <a:solidFill>
                  <a:srgbClr val="FF0000"/>
                </a:solidFill>
              </a:rPr>
              <a:t>3</a:t>
            </a:r>
          </a:p>
          <a:p>
            <a:pPr marL="0" indent="0" algn="ctr">
              <a:buNone/>
            </a:pPr>
            <a:r>
              <a:rPr lang="en-US" sz="3600" dirty="0">
                <a:solidFill>
                  <a:srgbClr val="0070C0"/>
                </a:solidFill>
              </a:rPr>
              <a:t>2</a:t>
            </a:r>
            <a:r>
              <a:rPr lang="en-US" sz="3600" dirty="0"/>
              <a:t> </a:t>
            </a:r>
            <a:r>
              <a:rPr lang="en-US" sz="3600" dirty="0">
                <a:solidFill>
                  <a:srgbClr val="00B050"/>
                </a:solidFill>
              </a:rPr>
              <a:t>x</a:t>
            </a:r>
            <a:r>
              <a:rPr lang="en-US" sz="3600" dirty="0"/>
              <a:t> </a:t>
            </a:r>
            <a:r>
              <a:rPr lang="en-US" sz="3600" dirty="0">
                <a:solidFill>
                  <a:srgbClr val="0070C0"/>
                </a:solidFill>
              </a:rPr>
              <a:t>5</a:t>
            </a:r>
            <a:r>
              <a:rPr lang="en-US" sz="3600" dirty="0"/>
              <a:t> = </a:t>
            </a:r>
            <a:r>
              <a:rPr lang="en-US" sz="3600" dirty="0">
                <a:solidFill>
                  <a:srgbClr val="FF0000"/>
                </a:solidFill>
              </a:rPr>
              <a:t>10</a:t>
            </a:r>
          </a:p>
        </p:txBody>
      </p:sp>
    </p:spTree>
    <p:extLst>
      <p:ext uri="{BB962C8B-B14F-4D97-AF65-F5344CB8AC3E}">
        <p14:creationId xmlns:p14="http://schemas.microsoft.com/office/powerpoint/2010/main" val="935545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F5F629-2A34-4EE4-9539-D575A7AB87BC}"/>
              </a:ext>
            </a:extLst>
          </p:cNvPr>
          <p:cNvSpPr>
            <a:spLocks noGrp="1"/>
          </p:cNvSpPr>
          <p:nvPr>
            <p:ph idx="1"/>
          </p:nvPr>
        </p:nvSpPr>
        <p:spPr>
          <a:xfrm>
            <a:off x="1669661" y="1715529"/>
            <a:ext cx="10018713" cy="3124201"/>
          </a:xfrm>
        </p:spPr>
        <p:txBody>
          <a:bodyPr>
            <a:normAutofit/>
          </a:bodyPr>
          <a:lstStyle/>
          <a:p>
            <a:pPr marL="0" indent="0" algn="ctr">
              <a:buNone/>
            </a:pPr>
            <a:r>
              <a:rPr lang="en-US" sz="9600" dirty="0"/>
              <a:t>Your turn!</a:t>
            </a:r>
          </a:p>
        </p:txBody>
      </p:sp>
    </p:spTree>
    <p:extLst>
      <p:ext uri="{BB962C8B-B14F-4D97-AF65-F5344CB8AC3E}">
        <p14:creationId xmlns:p14="http://schemas.microsoft.com/office/powerpoint/2010/main" val="1913882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563B2-0B1D-48F1-8A15-186D62747BEA}"/>
              </a:ext>
            </a:extLst>
          </p:cNvPr>
          <p:cNvSpPr>
            <a:spLocks noGrp="1"/>
          </p:cNvSpPr>
          <p:nvPr>
            <p:ph type="title"/>
          </p:nvPr>
        </p:nvSpPr>
        <p:spPr>
          <a:xfrm>
            <a:off x="1484309" y="1066800"/>
            <a:ext cx="10018713" cy="500449"/>
          </a:xfrm>
        </p:spPr>
        <p:txBody>
          <a:bodyPr>
            <a:normAutofit fontScale="90000"/>
          </a:bodyPr>
          <a:lstStyle/>
          <a:p>
            <a:r>
              <a:rPr lang="en-US" dirty="0"/>
              <a:t>Challenge 1</a:t>
            </a:r>
          </a:p>
        </p:txBody>
      </p:sp>
      <p:sp>
        <p:nvSpPr>
          <p:cNvPr id="3" name="Content Placeholder 2">
            <a:extLst>
              <a:ext uri="{FF2B5EF4-FFF2-40B4-BE49-F238E27FC236}">
                <a16:creationId xmlns:a16="http://schemas.microsoft.com/office/drawing/2014/main" id="{50FB0E0C-ECAE-42D5-A57B-FC37988DF2F6}"/>
              </a:ext>
            </a:extLst>
          </p:cNvPr>
          <p:cNvSpPr>
            <a:spLocks noGrp="1"/>
          </p:cNvSpPr>
          <p:nvPr>
            <p:ph idx="1"/>
          </p:nvPr>
        </p:nvSpPr>
        <p:spPr>
          <a:xfrm>
            <a:off x="1484310" y="1567249"/>
            <a:ext cx="10018713" cy="4223951"/>
          </a:xfrm>
        </p:spPr>
        <p:txBody>
          <a:bodyPr>
            <a:normAutofit/>
          </a:bodyPr>
          <a:lstStyle/>
          <a:p>
            <a:pPr marL="0" indent="0">
              <a:buNone/>
            </a:pPr>
            <a:endParaRPr lang="en-US" dirty="0">
              <a:solidFill>
                <a:schemeClr val="tx1">
                  <a:lumMod val="95000"/>
                  <a:lumOff val="5000"/>
                </a:schemeClr>
              </a:solidFill>
            </a:endParaRPr>
          </a:p>
          <a:p>
            <a:pPr marL="0" indent="0">
              <a:buNone/>
            </a:pPr>
            <a:r>
              <a:rPr lang="en-US" dirty="0">
                <a:solidFill>
                  <a:schemeClr val="tx1">
                    <a:lumMod val="95000"/>
                    <a:lumOff val="5000"/>
                  </a:schemeClr>
                </a:solidFill>
              </a:rPr>
              <a:t>Use these operations only once:  </a:t>
            </a:r>
            <a:r>
              <a:rPr lang="en-US" dirty="0">
                <a:solidFill>
                  <a:srgbClr val="00B050"/>
                </a:solidFill>
              </a:rPr>
              <a:t>adding, subtracting </a:t>
            </a:r>
          </a:p>
          <a:p>
            <a:pPr marL="0" indent="0">
              <a:buNone/>
            </a:pPr>
            <a:r>
              <a:rPr lang="en-US" dirty="0">
                <a:solidFill>
                  <a:schemeClr val="tx1">
                    <a:lumMod val="95000"/>
                    <a:lumOff val="5000"/>
                  </a:schemeClr>
                </a:solidFill>
              </a:rPr>
              <a:t>Use these digits only once:  </a:t>
            </a:r>
            <a:r>
              <a:rPr lang="en-US" dirty="0">
                <a:solidFill>
                  <a:srgbClr val="0070C0"/>
                </a:solidFill>
              </a:rPr>
              <a:t>1, 2 ,3, 4 </a:t>
            </a:r>
          </a:p>
          <a:p>
            <a:pPr marL="0" indent="0">
              <a:buNone/>
            </a:pPr>
            <a:r>
              <a:rPr lang="en-US" dirty="0">
                <a:solidFill>
                  <a:schemeClr val="tx1">
                    <a:lumMod val="95000"/>
                    <a:lumOff val="5000"/>
                  </a:schemeClr>
                </a:solidFill>
              </a:rPr>
              <a:t>What </a:t>
            </a:r>
            <a:r>
              <a:rPr lang="en-US" b="1" u="sng" dirty="0">
                <a:solidFill>
                  <a:schemeClr val="tx1">
                    <a:lumMod val="95000"/>
                    <a:lumOff val="5000"/>
                  </a:schemeClr>
                </a:solidFill>
              </a:rPr>
              <a:t>two</a:t>
            </a:r>
            <a:r>
              <a:rPr lang="en-US" dirty="0">
                <a:solidFill>
                  <a:schemeClr val="tx1">
                    <a:lumMod val="95000"/>
                    <a:lumOff val="5000"/>
                  </a:schemeClr>
                </a:solidFill>
              </a:rPr>
              <a:t> number sentences can you find that have these answers?</a:t>
            </a:r>
          </a:p>
          <a:p>
            <a:pPr marL="0" indent="0" algn="ctr">
              <a:buNone/>
            </a:pPr>
            <a:r>
              <a:rPr lang="en-US" sz="3600" dirty="0">
                <a:solidFill>
                  <a:srgbClr val="FF0000"/>
                </a:solidFill>
              </a:rPr>
              <a:t>6</a:t>
            </a:r>
          </a:p>
          <a:p>
            <a:pPr marL="0" indent="0" algn="ctr">
              <a:buNone/>
            </a:pPr>
            <a:r>
              <a:rPr lang="en-US" sz="3600" dirty="0">
                <a:solidFill>
                  <a:srgbClr val="FF0000"/>
                </a:solidFill>
              </a:rPr>
              <a:t>2</a:t>
            </a:r>
          </a:p>
          <a:p>
            <a:endParaRPr lang="en-US" dirty="0"/>
          </a:p>
        </p:txBody>
      </p:sp>
    </p:spTree>
    <p:extLst>
      <p:ext uri="{BB962C8B-B14F-4D97-AF65-F5344CB8AC3E}">
        <p14:creationId xmlns:p14="http://schemas.microsoft.com/office/powerpoint/2010/main" val="690579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21DFF-77A0-4037-9257-67F335D7F056}"/>
              </a:ext>
            </a:extLst>
          </p:cNvPr>
          <p:cNvSpPr>
            <a:spLocks noGrp="1"/>
          </p:cNvSpPr>
          <p:nvPr>
            <p:ph type="title"/>
          </p:nvPr>
        </p:nvSpPr>
        <p:spPr>
          <a:xfrm>
            <a:off x="1484310" y="871152"/>
            <a:ext cx="10018713" cy="574589"/>
          </a:xfrm>
        </p:spPr>
        <p:txBody>
          <a:bodyPr>
            <a:normAutofit fontScale="90000"/>
          </a:bodyPr>
          <a:lstStyle/>
          <a:p>
            <a:r>
              <a:rPr lang="en-US" dirty="0"/>
              <a:t>Challenge 2</a:t>
            </a:r>
          </a:p>
        </p:txBody>
      </p:sp>
      <p:sp>
        <p:nvSpPr>
          <p:cNvPr id="3" name="Content Placeholder 2">
            <a:extLst>
              <a:ext uri="{FF2B5EF4-FFF2-40B4-BE49-F238E27FC236}">
                <a16:creationId xmlns:a16="http://schemas.microsoft.com/office/drawing/2014/main" id="{A09CC80C-F4DD-4C56-B8CD-B8DA61FD1EF3}"/>
              </a:ext>
            </a:extLst>
          </p:cNvPr>
          <p:cNvSpPr>
            <a:spLocks noGrp="1"/>
          </p:cNvSpPr>
          <p:nvPr>
            <p:ph idx="1"/>
          </p:nvPr>
        </p:nvSpPr>
        <p:spPr>
          <a:xfrm>
            <a:off x="1484310" y="1445741"/>
            <a:ext cx="10018713" cy="4345459"/>
          </a:xfrm>
        </p:spPr>
        <p:txBody>
          <a:bodyPr>
            <a:normAutofit/>
          </a:bodyPr>
          <a:lstStyle/>
          <a:p>
            <a:pPr marL="0" indent="0">
              <a:buNone/>
            </a:pPr>
            <a:r>
              <a:rPr lang="en-US" dirty="0">
                <a:solidFill>
                  <a:schemeClr val="tx1">
                    <a:lumMod val="95000"/>
                    <a:lumOff val="5000"/>
                  </a:schemeClr>
                </a:solidFill>
              </a:rPr>
              <a:t>Use these operations only once: </a:t>
            </a:r>
            <a:r>
              <a:rPr lang="en-US" dirty="0">
                <a:solidFill>
                  <a:srgbClr val="00B050"/>
                </a:solidFill>
              </a:rPr>
              <a:t>adding, subtracting </a:t>
            </a:r>
          </a:p>
          <a:p>
            <a:pPr marL="0" indent="0">
              <a:buNone/>
            </a:pPr>
            <a:r>
              <a:rPr lang="en-US" dirty="0">
                <a:solidFill>
                  <a:schemeClr val="tx1">
                    <a:lumMod val="95000"/>
                    <a:lumOff val="5000"/>
                  </a:schemeClr>
                </a:solidFill>
              </a:rPr>
              <a:t>Use these digits only once: </a:t>
            </a:r>
            <a:r>
              <a:rPr lang="en-US" dirty="0">
                <a:solidFill>
                  <a:srgbClr val="0070C0"/>
                </a:solidFill>
              </a:rPr>
              <a:t>1, 2 ,3, 4 </a:t>
            </a:r>
          </a:p>
          <a:p>
            <a:pPr marL="0" indent="0">
              <a:buNone/>
            </a:pPr>
            <a:r>
              <a:rPr lang="en-US" dirty="0">
                <a:solidFill>
                  <a:schemeClr val="tx1">
                    <a:lumMod val="95000"/>
                    <a:lumOff val="5000"/>
                  </a:schemeClr>
                </a:solidFill>
              </a:rPr>
              <a:t>What </a:t>
            </a:r>
            <a:r>
              <a:rPr lang="en-US" b="1" u="sng" dirty="0">
                <a:solidFill>
                  <a:schemeClr val="tx1">
                    <a:lumMod val="95000"/>
                    <a:lumOff val="5000"/>
                  </a:schemeClr>
                </a:solidFill>
              </a:rPr>
              <a:t>two</a:t>
            </a:r>
            <a:r>
              <a:rPr lang="en-US" dirty="0">
                <a:solidFill>
                  <a:schemeClr val="tx1">
                    <a:lumMod val="95000"/>
                    <a:lumOff val="5000"/>
                  </a:schemeClr>
                </a:solidFill>
              </a:rPr>
              <a:t> number sentences can you find that have these answers?</a:t>
            </a:r>
            <a:endParaRPr lang="en-US" dirty="0">
              <a:solidFill>
                <a:srgbClr val="0070C0"/>
              </a:solidFill>
            </a:endParaRPr>
          </a:p>
          <a:p>
            <a:pPr marL="0" indent="0" algn="ctr">
              <a:buNone/>
            </a:pPr>
            <a:r>
              <a:rPr lang="en-US" sz="3600" dirty="0">
                <a:solidFill>
                  <a:srgbClr val="FF0000"/>
                </a:solidFill>
              </a:rPr>
              <a:t>3</a:t>
            </a:r>
          </a:p>
          <a:p>
            <a:pPr marL="0" indent="0" algn="ctr">
              <a:buNone/>
            </a:pPr>
            <a:r>
              <a:rPr lang="en-US" sz="3600" dirty="0">
                <a:solidFill>
                  <a:srgbClr val="FF0000"/>
                </a:solidFill>
              </a:rPr>
              <a:t>5</a:t>
            </a:r>
          </a:p>
          <a:p>
            <a:endParaRPr lang="en-US" dirty="0"/>
          </a:p>
        </p:txBody>
      </p:sp>
    </p:spTree>
    <p:extLst>
      <p:ext uri="{BB962C8B-B14F-4D97-AF65-F5344CB8AC3E}">
        <p14:creationId xmlns:p14="http://schemas.microsoft.com/office/powerpoint/2010/main" val="3411482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3F5EC-D17F-4C74-A563-67F3A0933065}"/>
              </a:ext>
            </a:extLst>
          </p:cNvPr>
          <p:cNvSpPr>
            <a:spLocks noGrp="1"/>
          </p:cNvSpPr>
          <p:nvPr>
            <p:ph type="title"/>
          </p:nvPr>
        </p:nvSpPr>
        <p:spPr>
          <a:xfrm>
            <a:off x="1484311" y="685801"/>
            <a:ext cx="10018713" cy="611658"/>
          </a:xfrm>
        </p:spPr>
        <p:txBody>
          <a:bodyPr>
            <a:normAutofit fontScale="90000"/>
          </a:bodyPr>
          <a:lstStyle/>
          <a:p>
            <a:r>
              <a:rPr lang="en-US" dirty="0"/>
              <a:t>Challenge 3</a:t>
            </a:r>
          </a:p>
        </p:txBody>
      </p:sp>
      <p:sp>
        <p:nvSpPr>
          <p:cNvPr id="3" name="Content Placeholder 2">
            <a:extLst>
              <a:ext uri="{FF2B5EF4-FFF2-40B4-BE49-F238E27FC236}">
                <a16:creationId xmlns:a16="http://schemas.microsoft.com/office/drawing/2014/main" id="{BA8CEE52-AD50-4D9D-8BBD-6D1EB3C58B03}"/>
              </a:ext>
            </a:extLst>
          </p:cNvPr>
          <p:cNvSpPr>
            <a:spLocks noGrp="1"/>
          </p:cNvSpPr>
          <p:nvPr>
            <p:ph idx="1"/>
          </p:nvPr>
        </p:nvSpPr>
        <p:spPr>
          <a:xfrm>
            <a:off x="1484310" y="1297459"/>
            <a:ext cx="10018713" cy="5165125"/>
          </a:xfrm>
        </p:spPr>
        <p:txBody>
          <a:bodyPr>
            <a:normAutofit fontScale="55000" lnSpcReduction="20000"/>
          </a:bodyPr>
          <a:lstStyle/>
          <a:p>
            <a:pPr marL="0" indent="0">
              <a:buNone/>
            </a:pPr>
            <a:endParaRPr lang="en-US" dirty="0">
              <a:solidFill>
                <a:schemeClr val="tx1">
                  <a:lumMod val="95000"/>
                  <a:lumOff val="5000"/>
                </a:schemeClr>
              </a:solidFill>
            </a:endParaRPr>
          </a:p>
          <a:p>
            <a:pPr marL="0" indent="0">
              <a:buNone/>
            </a:pPr>
            <a:r>
              <a:rPr lang="en-US" sz="4400" dirty="0">
                <a:solidFill>
                  <a:schemeClr val="tx1">
                    <a:lumMod val="95000"/>
                    <a:lumOff val="5000"/>
                  </a:schemeClr>
                </a:solidFill>
              </a:rPr>
              <a:t>Use all these operations only once: </a:t>
            </a:r>
            <a:r>
              <a:rPr lang="en-US" sz="4400" dirty="0">
                <a:solidFill>
                  <a:srgbClr val="00B050"/>
                </a:solidFill>
              </a:rPr>
              <a:t>multiplying, dividing, adding, subtracting </a:t>
            </a:r>
          </a:p>
          <a:p>
            <a:pPr marL="0" indent="0">
              <a:buNone/>
            </a:pPr>
            <a:r>
              <a:rPr lang="en-US" sz="4400" dirty="0">
                <a:solidFill>
                  <a:schemeClr val="tx1">
                    <a:lumMod val="95000"/>
                    <a:lumOff val="5000"/>
                  </a:schemeClr>
                </a:solidFill>
              </a:rPr>
              <a:t>Use all these digits only once: </a:t>
            </a:r>
            <a:r>
              <a:rPr lang="en-US" sz="4400" dirty="0">
                <a:solidFill>
                  <a:srgbClr val="0070C0"/>
                </a:solidFill>
              </a:rPr>
              <a:t>1, 2 ,3, 4, 5, 6, 7, 8 </a:t>
            </a:r>
          </a:p>
          <a:p>
            <a:pPr marL="0" indent="0">
              <a:buNone/>
            </a:pPr>
            <a:r>
              <a:rPr lang="en-US" sz="4400" dirty="0">
                <a:solidFill>
                  <a:schemeClr val="tx1">
                    <a:lumMod val="95000"/>
                    <a:lumOff val="5000"/>
                  </a:schemeClr>
                </a:solidFill>
              </a:rPr>
              <a:t>What </a:t>
            </a:r>
            <a:r>
              <a:rPr lang="en-US" sz="4400" b="1" u="sng" dirty="0">
                <a:solidFill>
                  <a:schemeClr val="tx1">
                    <a:lumMod val="95000"/>
                    <a:lumOff val="5000"/>
                  </a:schemeClr>
                </a:solidFill>
              </a:rPr>
              <a:t>four</a:t>
            </a:r>
            <a:r>
              <a:rPr lang="en-US" sz="4400" dirty="0">
                <a:solidFill>
                  <a:schemeClr val="tx1">
                    <a:lumMod val="95000"/>
                    <a:lumOff val="5000"/>
                  </a:schemeClr>
                </a:solidFill>
              </a:rPr>
              <a:t> number sentences can you find that have these answers?</a:t>
            </a:r>
            <a:endParaRPr lang="en-US" sz="4400" dirty="0">
              <a:solidFill>
                <a:srgbClr val="0070C0"/>
              </a:solidFill>
            </a:endParaRPr>
          </a:p>
          <a:p>
            <a:pPr marL="0" indent="0">
              <a:buNone/>
            </a:pPr>
            <a:endParaRPr lang="en-US" sz="4400" dirty="0">
              <a:solidFill>
                <a:srgbClr val="0070C0"/>
              </a:solidFill>
            </a:endParaRPr>
          </a:p>
          <a:p>
            <a:pPr marL="0" indent="0" algn="ctr">
              <a:buNone/>
            </a:pPr>
            <a:r>
              <a:rPr lang="en-US" sz="6500" dirty="0">
                <a:solidFill>
                  <a:srgbClr val="FF0000"/>
                </a:solidFill>
              </a:rPr>
              <a:t>4</a:t>
            </a:r>
          </a:p>
          <a:p>
            <a:pPr marL="0" indent="0" algn="ctr">
              <a:buNone/>
            </a:pPr>
            <a:r>
              <a:rPr lang="en-US" sz="6500" dirty="0">
                <a:solidFill>
                  <a:srgbClr val="FF0000"/>
                </a:solidFill>
              </a:rPr>
              <a:t>20</a:t>
            </a:r>
          </a:p>
          <a:p>
            <a:pPr marL="0" indent="0" algn="ctr">
              <a:buNone/>
            </a:pPr>
            <a:r>
              <a:rPr lang="en-US" sz="6500" dirty="0">
                <a:solidFill>
                  <a:srgbClr val="FF0000"/>
                </a:solidFill>
              </a:rPr>
              <a:t>8</a:t>
            </a:r>
          </a:p>
          <a:p>
            <a:pPr marL="0" indent="0" algn="ctr">
              <a:buNone/>
            </a:pPr>
            <a:r>
              <a:rPr lang="en-US" sz="6500" dirty="0">
                <a:solidFill>
                  <a:srgbClr val="FF0000"/>
                </a:solidFill>
              </a:rPr>
              <a:t>3</a:t>
            </a:r>
          </a:p>
          <a:p>
            <a:pPr marL="0" indent="0" algn="ctr">
              <a:buNone/>
            </a:pPr>
            <a:endParaRPr lang="en-US" sz="3600" dirty="0">
              <a:solidFill>
                <a:srgbClr val="FF0000"/>
              </a:solidFill>
            </a:endParaRPr>
          </a:p>
          <a:p>
            <a:endParaRPr lang="en-US" dirty="0"/>
          </a:p>
        </p:txBody>
      </p:sp>
    </p:spTree>
    <p:extLst>
      <p:ext uri="{BB962C8B-B14F-4D97-AF65-F5344CB8AC3E}">
        <p14:creationId xmlns:p14="http://schemas.microsoft.com/office/powerpoint/2010/main" val="79549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3F5EC-D17F-4C74-A563-67F3A0933065}"/>
              </a:ext>
            </a:extLst>
          </p:cNvPr>
          <p:cNvSpPr>
            <a:spLocks noGrp="1"/>
          </p:cNvSpPr>
          <p:nvPr>
            <p:ph type="title"/>
          </p:nvPr>
        </p:nvSpPr>
        <p:spPr>
          <a:xfrm>
            <a:off x="1484311" y="685801"/>
            <a:ext cx="10018713" cy="611658"/>
          </a:xfrm>
        </p:spPr>
        <p:txBody>
          <a:bodyPr>
            <a:normAutofit fontScale="90000"/>
          </a:bodyPr>
          <a:lstStyle/>
          <a:p>
            <a:r>
              <a:rPr lang="en-US" dirty="0"/>
              <a:t>Challenge 4</a:t>
            </a:r>
          </a:p>
        </p:txBody>
      </p:sp>
      <p:sp>
        <p:nvSpPr>
          <p:cNvPr id="3" name="Content Placeholder 2">
            <a:extLst>
              <a:ext uri="{FF2B5EF4-FFF2-40B4-BE49-F238E27FC236}">
                <a16:creationId xmlns:a16="http://schemas.microsoft.com/office/drawing/2014/main" id="{BA8CEE52-AD50-4D9D-8BBD-6D1EB3C58B03}"/>
              </a:ext>
            </a:extLst>
          </p:cNvPr>
          <p:cNvSpPr>
            <a:spLocks noGrp="1"/>
          </p:cNvSpPr>
          <p:nvPr>
            <p:ph idx="1"/>
          </p:nvPr>
        </p:nvSpPr>
        <p:spPr>
          <a:xfrm>
            <a:off x="1484310" y="1297459"/>
            <a:ext cx="10018713" cy="5165125"/>
          </a:xfrm>
        </p:spPr>
        <p:txBody>
          <a:bodyPr>
            <a:normAutofit fontScale="55000" lnSpcReduction="20000"/>
          </a:bodyPr>
          <a:lstStyle/>
          <a:p>
            <a:pPr marL="0" indent="0">
              <a:buNone/>
            </a:pPr>
            <a:endParaRPr lang="en-US" dirty="0">
              <a:solidFill>
                <a:schemeClr val="tx1">
                  <a:lumMod val="95000"/>
                  <a:lumOff val="5000"/>
                </a:schemeClr>
              </a:solidFill>
            </a:endParaRPr>
          </a:p>
          <a:p>
            <a:pPr marL="0" indent="0">
              <a:buNone/>
            </a:pPr>
            <a:r>
              <a:rPr lang="en-US" sz="4400" dirty="0">
                <a:solidFill>
                  <a:schemeClr val="tx1">
                    <a:lumMod val="95000"/>
                    <a:lumOff val="5000"/>
                  </a:schemeClr>
                </a:solidFill>
              </a:rPr>
              <a:t>Use all these operations only once: </a:t>
            </a:r>
            <a:r>
              <a:rPr lang="en-US" sz="4400" dirty="0">
                <a:solidFill>
                  <a:srgbClr val="00B050"/>
                </a:solidFill>
              </a:rPr>
              <a:t>multiplying, dividing, adding, subtracting </a:t>
            </a:r>
          </a:p>
          <a:p>
            <a:pPr marL="0" indent="0">
              <a:buNone/>
            </a:pPr>
            <a:r>
              <a:rPr lang="en-US" sz="4400" dirty="0">
                <a:solidFill>
                  <a:schemeClr val="tx1">
                    <a:lumMod val="95000"/>
                    <a:lumOff val="5000"/>
                  </a:schemeClr>
                </a:solidFill>
              </a:rPr>
              <a:t>Use all these digits only once: </a:t>
            </a:r>
            <a:r>
              <a:rPr lang="en-US" sz="4400" dirty="0">
                <a:solidFill>
                  <a:srgbClr val="0070C0"/>
                </a:solidFill>
              </a:rPr>
              <a:t>1, 2 ,3, 4, 5, 6, 7, 8 </a:t>
            </a:r>
          </a:p>
          <a:p>
            <a:pPr marL="0" indent="0">
              <a:buNone/>
            </a:pPr>
            <a:r>
              <a:rPr lang="en-US" sz="4400" dirty="0">
                <a:solidFill>
                  <a:schemeClr val="tx1">
                    <a:lumMod val="95000"/>
                    <a:lumOff val="5000"/>
                  </a:schemeClr>
                </a:solidFill>
              </a:rPr>
              <a:t>What </a:t>
            </a:r>
            <a:r>
              <a:rPr lang="en-US" sz="4400" b="1" u="sng" dirty="0">
                <a:solidFill>
                  <a:schemeClr val="tx1">
                    <a:lumMod val="95000"/>
                    <a:lumOff val="5000"/>
                  </a:schemeClr>
                </a:solidFill>
              </a:rPr>
              <a:t>four</a:t>
            </a:r>
            <a:r>
              <a:rPr lang="en-US" sz="4400" dirty="0">
                <a:solidFill>
                  <a:schemeClr val="tx1">
                    <a:lumMod val="95000"/>
                    <a:lumOff val="5000"/>
                  </a:schemeClr>
                </a:solidFill>
              </a:rPr>
              <a:t> number sentences can you find that have these answers?</a:t>
            </a:r>
            <a:endParaRPr lang="en-US" sz="4400" dirty="0">
              <a:solidFill>
                <a:srgbClr val="0070C0"/>
              </a:solidFill>
            </a:endParaRPr>
          </a:p>
          <a:p>
            <a:pPr marL="0" indent="0">
              <a:buNone/>
            </a:pPr>
            <a:endParaRPr lang="en-US" sz="4400" dirty="0">
              <a:solidFill>
                <a:srgbClr val="0070C0"/>
              </a:solidFill>
            </a:endParaRPr>
          </a:p>
          <a:p>
            <a:pPr marL="0" indent="0" algn="ctr">
              <a:buNone/>
            </a:pPr>
            <a:r>
              <a:rPr lang="en-US" sz="6500" dirty="0">
                <a:solidFill>
                  <a:srgbClr val="FF0000"/>
                </a:solidFill>
              </a:rPr>
              <a:t>15</a:t>
            </a:r>
          </a:p>
          <a:p>
            <a:pPr marL="0" indent="0" algn="ctr">
              <a:buNone/>
            </a:pPr>
            <a:r>
              <a:rPr lang="en-US" sz="6500" dirty="0">
                <a:solidFill>
                  <a:srgbClr val="FF0000"/>
                </a:solidFill>
              </a:rPr>
              <a:t>7</a:t>
            </a:r>
          </a:p>
          <a:p>
            <a:pPr marL="0" indent="0" algn="ctr">
              <a:buNone/>
            </a:pPr>
            <a:r>
              <a:rPr lang="en-US" sz="6500" dirty="0">
                <a:solidFill>
                  <a:srgbClr val="FF0000"/>
                </a:solidFill>
              </a:rPr>
              <a:t>14</a:t>
            </a:r>
          </a:p>
          <a:p>
            <a:pPr marL="0" indent="0" algn="ctr">
              <a:buNone/>
            </a:pPr>
            <a:r>
              <a:rPr lang="en-US" sz="6500" dirty="0">
                <a:solidFill>
                  <a:srgbClr val="FF0000"/>
                </a:solidFill>
              </a:rPr>
              <a:t>2</a:t>
            </a:r>
          </a:p>
          <a:p>
            <a:pPr marL="0" indent="0" algn="ctr">
              <a:buNone/>
            </a:pPr>
            <a:endParaRPr lang="en-US" sz="3600" dirty="0">
              <a:solidFill>
                <a:srgbClr val="FF0000"/>
              </a:solidFill>
            </a:endParaRPr>
          </a:p>
          <a:p>
            <a:endParaRPr lang="en-US" dirty="0"/>
          </a:p>
        </p:txBody>
      </p:sp>
    </p:spTree>
    <p:extLst>
      <p:ext uri="{BB962C8B-B14F-4D97-AF65-F5344CB8AC3E}">
        <p14:creationId xmlns:p14="http://schemas.microsoft.com/office/powerpoint/2010/main" val="26084872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F47CA7C65B444C844855EFBA80EB1D" ma:contentTypeVersion="9" ma:contentTypeDescription="Create a new document." ma:contentTypeScope="" ma:versionID="f4f55226c19ca4ff0783a93421ddfd92">
  <xsd:schema xmlns:xsd="http://www.w3.org/2001/XMLSchema" xmlns:xs="http://www.w3.org/2001/XMLSchema" xmlns:p="http://schemas.microsoft.com/office/2006/metadata/properties" xmlns:ns2="9a9f9016-6aff-47cd-8247-d4bfe8ea27c0" targetNamespace="http://schemas.microsoft.com/office/2006/metadata/properties" ma:root="true" ma:fieldsID="2675a775d352f948bf2998c40adfc8b6" ns2:_="">
    <xsd:import namespace="9a9f9016-6aff-47cd-8247-d4bfe8ea27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f9016-6aff-47cd-8247-d4bfe8ea27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C540A69-179B-44AC-95E8-A5098C408BAA}">
  <ds:schemaRefs>
    <ds:schemaRef ds:uri="http://schemas.microsoft.com/sharepoint/v3/contenttype/forms"/>
  </ds:schemaRefs>
</ds:datastoreItem>
</file>

<file path=customXml/itemProps2.xml><?xml version="1.0" encoding="utf-8"?>
<ds:datastoreItem xmlns:ds="http://schemas.openxmlformats.org/officeDocument/2006/customXml" ds:itemID="{C9C7B566-E3CA-47CB-96F7-6E07041C4D37}"/>
</file>

<file path=customXml/itemProps3.xml><?xml version="1.0" encoding="utf-8"?>
<ds:datastoreItem xmlns:ds="http://schemas.openxmlformats.org/officeDocument/2006/customXml" ds:itemID="{A50C0F40-EE46-4B98-BB75-74A768FA9318}">
  <ds:schemaRefs>
    <ds:schemaRef ds:uri="http://www.w3.org/XML/1998/namespace"/>
    <ds:schemaRef ds:uri="http://schemas.microsoft.com/office/2006/documentManagement/types"/>
    <ds:schemaRef ds:uri="http://purl.org/dc/elements/1.1/"/>
    <ds:schemaRef ds:uri="http://purl.org/dc/terms/"/>
    <ds:schemaRef ds:uri="http://schemas.openxmlformats.org/package/2006/metadata/core-properties"/>
    <ds:schemaRef ds:uri="http://purl.org/dc/dcmitype/"/>
    <ds:schemaRef ds:uri="http://schemas.microsoft.com/office/2006/metadata/properties"/>
    <ds:schemaRef ds:uri="http://schemas.microsoft.com/office/infopath/2007/PartnerControls"/>
    <ds:schemaRef ds:uri="c17d24db-1525-423a-a246-76d2fc38ff69"/>
    <ds:schemaRef ds:uri="2dfdbd87-feb3-4b3a-b11d-aaad4bfbe884"/>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60</TotalTime>
  <Words>382</Words>
  <Application>Microsoft Office PowerPoint</Application>
  <PresentationFormat>Widescreen</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Parallax</vt:lpstr>
      <vt:lpstr>Find the Questions</vt:lpstr>
      <vt:lpstr>Find The Questions</vt:lpstr>
      <vt:lpstr>Challenge Example</vt:lpstr>
      <vt:lpstr>Challenge Example</vt:lpstr>
      <vt:lpstr>PowerPoint Presentation</vt:lpstr>
      <vt:lpstr>Challenge 1</vt:lpstr>
      <vt:lpstr>Challenge 2</vt:lpstr>
      <vt:lpstr>Challenge 3</vt:lpstr>
      <vt:lpstr>Challenge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Arnold Entz</dc:creator>
  <cp:lastModifiedBy>Arnold Entz</cp:lastModifiedBy>
  <cp:revision>11</cp:revision>
  <dcterms:created xsi:type="dcterms:W3CDTF">2020-04-22T15:58:09Z</dcterms:created>
  <dcterms:modified xsi:type="dcterms:W3CDTF">2020-05-06T18:19:07Z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0x010100E6F47CA7C65B444C844855EFBA80EB1D</vt:lpwstr>
  </property>
</Properties>
</file>