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75" r:id="rId3"/>
    <p:sldId id="269" r:id="rId4"/>
    <p:sldId id="259" r:id="rId5"/>
    <p:sldId id="274" r:id="rId6"/>
    <p:sldId id="270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FEE1B-977D-705D-A288-3534C6CC63D3}" v="5" dt="2020-05-07T18:35:02.961"/>
    <p1510:client id="{0B5725BF-0213-9973-58E2-C757D999F3C2}" v="1220" dt="2020-05-05T20:49:35.247"/>
    <p1510:client id="{E9F30AEE-5C84-213E-57C1-100AC5C5B421}" v="3" dt="2020-05-06T20:47:31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2" y="3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5/7/2020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5/7/2020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5/7/2020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5/7/2020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5/7/2020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5/7/2020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videoseries?list=PLaU4rvM3GucmXEG_267e5OtdrmTz6Bgtt" TargetMode="External"/><Relationship Id="rId6" Type="http://schemas.openxmlformats.org/officeDocument/2006/relationships/hyperlink" Target="https://www.youtube.com/watch?v=JCS414x8uIY&amp;list=PLaU4rvM3GucmXEG_267e5OtdrmTz6Bgtt&amp;index=3" TargetMode="External"/><Relationship Id="rId5" Type="http://schemas.openxmlformats.org/officeDocument/2006/relationships/hyperlink" Target="https://www.youtube.com/watch?v=wCb5VFz_Wws&amp;list=PLaU4rvM3GucmXEG_267e5OtdrmTz6Bgtt&amp;index=2&amp;t=0s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ltiplication.com/games/division-gam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athplayground.com/grade_4_gam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Long 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Lesson 3 of 3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BAD6-469E-4278-8CA4-04B11FB7C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Check Out These Videos from Mrs. Braun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0AA1B672-C925-4608-B5A9-11974D1641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1885" y="2062447"/>
            <a:ext cx="4572000" cy="2571750"/>
          </a:xfrm>
          <a:prstGeom prst="rect">
            <a:avLst/>
          </a:prstGeom>
        </p:spPr>
      </p:pic>
      <p:pic>
        <p:nvPicPr>
          <p:cNvPr id="6" name="Picture 6">
            <a:hlinkClick r:id="" action="ppaction://media"/>
            <a:extLst>
              <a:ext uri="{FF2B5EF4-FFF2-40B4-BE49-F238E27FC236}">
                <a16:creationId xmlns:a16="http://schemas.microsoft.com/office/drawing/2014/main" id="{679822C2-3751-4E5A-957F-8BB79A2FC4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96473" y="2017536"/>
            <a:ext cx="4611552" cy="2637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E7B906-A13D-48D2-B6C0-D82C8166BD82}"/>
              </a:ext>
            </a:extLst>
          </p:cNvPr>
          <p:cNvSpPr txBox="1"/>
          <p:nvPr/>
        </p:nvSpPr>
        <p:spPr>
          <a:xfrm>
            <a:off x="1956452" y="49529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Or Click </a:t>
            </a:r>
            <a:r>
              <a:rPr lang="en-US" dirty="0">
                <a:hlinkClick r:id="rId5"/>
              </a:rPr>
              <a:t>HERE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EC1B04-308C-45B2-9DF7-8C9A2B61B498}"/>
              </a:ext>
            </a:extLst>
          </p:cNvPr>
          <p:cNvSpPr txBox="1"/>
          <p:nvPr/>
        </p:nvSpPr>
        <p:spPr>
          <a:xfrm>
            <a:off x="7737432" y="4950913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This is a different way to look at it!</a:t>
            </a:r>
          </a:p>
          <a:p>
            <a:r>
              <a:rPr lang="en-US" dirty="0"/>
              <a:t>Click </a:t>
            </a:r>
            <a:r>
              <a:rPr lang="en-US" dirty="0">
                <a:hlinkClick r:id="rId6"/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96068" y="8537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Long Division is often one of the most challenging math units for students to grasp! SO....don't worry if you don’t pick this concept up immediately!! :) </a:t>
            </a:r>
          </a:p>
        </p:txBody>
      </p:sp>
      <p:pic>
        <p:nvPicPr>
          <p:cNvPr id="4" name="Picture 4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BD51777B-7561-4EF4-A8DD-05C52A1B0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1" y="2206368"/>
            <a:ext cx="3115654" cy="2923837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C7C36C0-0B18-4F3A-9B9E-C35719EC1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064" y="1824863"/>
            <a:ext cx="3467453" cy="5086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2E0AA1-2CDB-4E29-A977-94142BE57BAE}"/>
              </a:ext>
            </a:extLst>
          </p:cNvPr>
          <p:cNvSpPr txBox="1"/>
          <p:nvPr/>
        </p:nvSpPr>
        <p:spPr>
          <a:xfrm>
            <a:off x="4670119" y="4162348"/>
            <a:ext cx="2743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This is how your parents learned it, most likely.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A7A2165-1A28-48A7-A5F3-202063D24C4F}"/>
              </a:ext>
            </a:extLst>
          </p:cNvPr>
          <p:cNvSpPr/>
          <p:nvPr/>
        </p:nvSpPr>
        <p:spPr>
          <a:xfrm rot="-2040000">
            <a:off x="6263865" y="3582005"/>
            <a:ext cx="975125" cy="487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" y="-283"/>
            <a:ext cx="9601200" cy="1143000"/>
          </a:xfrm>
        </p:spPr>
        <p:txBody>
          <a:bodyPr>
            <a:normAutofit/>
          </a:bodyPr>
          <a:lstStyle/>
          <a:p>
            <a:r>
              <a:rPr lang="en-US" dirty="0"/>
              <a:t>Practice: All of these questions will NOT have a remainder!</a:t>
            </a:r>
          </a:p>
        </p:txBody>
      </p:sp>
      <p:pic>
        <p:nvPicPr>
          <p:cNvPr id="5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EF26625-7425-4D8D-965F-0F937157C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65" y="1782728"/>
            <a:ext cx="8200593" cy="4024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F44B0-6C6D-4140-A83B-7ACB88F8D1FC}"/>
              </a:ext>
            </a:extLst>
          </p:cNvPr>
          <p:cNvSpPr txBox="1"/>
          <p:nvPr/>
        </p:nvSpPr>
        <p:spPr>
          <a:xfrm>
            <a:off x="9122098" y="1138142"/>
            <a:ext cx="338922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Answers in random order:</a:t>
            </a:r>
          </a:p>
          <a:p>
            <a:r>
              <a:rPr lang="en-US" dirty="0">
                <a:solidFill>
                  <a:srgbClr val="0070C0"/>
                </a:solidFill>
              </a:rPr>
              <a:t>17</a:t>
            </a:r>
          </a:p>
          <a:p>
            <a:r>
              <a:rPr lang="en-US" dirty="0">
                <a:solidFill>
                  <a:srgbClr val="0070C0"/>
                </a:solidFill>
              </a:rPr>
              <a:t>25</a:t>
            </a:r>
          </a:p>
          <a:p>
            <a:r>
              <a:rPr lang="en-US" dirty="0">
                <a:solidFill>
                  <a:srgbClr val="0070C0"/>
                </a:solidFill>
              </a:rPr>
              <a:t>33</a:t>
            </a:r>
          </a:p>
          <a:p>
            <a:r>
              <a:rPr lang="en-US" dirty="0">
                <a:solidFill>
                  <a:srgbClr val="0070C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4F6B-2FC9-48E8-B317-775662D6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/>
          <a:p>
            <a:r>
              <a:rPr lang="en-US" dirty="0"/>
              <a:t>All of these questions WILL have a remainder!</a:t>
            </a:r>
          </a:p>
        </p:txBody>
      </p:sp>
      <p:pic>
        <p:nvPicPr>
          <p:cNvPr id="3" name="Picture 3" descr="A picture containing clock, keyboard&#10;&#10;Description generated with very high confidence">
            <a:extLst>
              <a:ext uri="{FF2B5EF4-FFF2-40B4-BE49-F238E27FC236}">
                <a16:creationId xmlns:a16="http://schemas.microsoft.com/office/drawing/2014/main" id="{BCD9C82C-267E-445A-B7DD-DD7DB31E9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17" y="1632270"/>
            <a:ext cx="6844596" cy="327034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DF9353-7F74-47EF-B1B4-610B6951DC8C}"/>
              </a:ext>
            </a:extLst>
          </p:cNvPr>
          <p:cNvSpPr txBox="1"/>
          <p:nvPr/>
        </p:nvSpPr>
        <p:spPr>
          <a:xfrm>
            <a:off x="4551561" y="5032054"/>
            <a:ext cx="3837491" cy="1477328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Answers in Random Order:</a:t>
            </a:r>
          </a:p>
          <a:p>
            <a:r>
              <a:rPr lang="en-US" dirty="0">
                <a:solidFill>
                  <a:srgbClr val="FF0000"/>
                </a:solidFill>
              </a:rPr>
              <a:t>22r1</a:t>
            </a:r>
          </a:p>
          <a:p>
            <a:r>
              <a:rPr lang="en-US" dirty="0">
                <a:solidFill>
                  <a:srgbClr val="FF0000"/>
                </a:solidFill>
              </a:rPr>
              <a:t>11r1</a:t>
            </a:r>
          </a:p>
          <a:p>
            <a:r>
              <a:rPr lang="en-US" dirty="0">
                <a:solidFill>
                  <a:srgbClr val="FF0000"/>
                </a:solidFill>
              </a:rPr>
              <a:t>13r4</a:t>
            </a:r>
          </a:p>
          <a:p>
            <a:r>
              <a:rPr lang="en-US" dirty="0">
                <a:solidFill>
                  <a:srgbClr val="FF0000"/>
                </a:solidFill>
              </a:rPr>
              <a:t>14r2</a:t>
            </a:r>
          </a:p>
        </p:txBody>
      </p:sp>
    </p:spTree>
    <p:extLst>
      <p:ext uri="{BB962C8B-B14F-4D97-AF65-F5344CB8AC3E}">
        <p14:creationId xmlns:p14="http://schemas.microsoft.com/office/powerpoint/2010/main" val="41823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305144D-77F7-432D-B306-4E1D14E36723}"/>
              </a:ext>
            </a:extLst>
          </p:cNvPr>
          <p:cNvSpPr txBox="1"/>
          <p:nvPr/>
        </p:nvSpPr>
        <p:spPr>
          <a:xfrm>
            <a:off x="1641704" y="300426"/>
            <a:ext cx="8900237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When Complete; check out these division websites for games, they are on the 'easier' side of things (there are some advertisements on the side, don’t click them!)</a:t>
            </a:r>
          </a:p>
          <a:p>
            <a:endParaRPr lang="en-US" dirty="0"/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https://www.multiplication.com/games/division-games</a:t>
            </a:r>
          </a:p>
          <a:p>
            <a:endParaRPr lang="en-US" dirty="0"/>
          </a:p>
          <a:p>
            <a:r>
              <a:rPr lang="en-US" dirty="0"/>
              <a:t>Or </a:t>
            </a:r>
          </a:p>
          <a:p>
            <a:endParaRPr lang="en-US" dirty="0"/>
          </a:p>
          <a:p>
            <a:r>
              <a:rPr lang="en-US" dirty="0">
                <a:ea typeface="+mn-lt"/>
                <a:cs typeface="+mn-lt"/>
                <a:hlinkClick r:id="rId4"/>
              </a:rPr>
              <a:t>https://www.mathplayground.com/grade_4_games.html</a:t>
            </a:r>
            <a:endParaRPr lang="en-US"/>
          </a:p>
          <a:p>
            <a:r>
              <a:rPr lang="en-US" dirty="0"/>
              <a:t>(for this one, read the titles to find division games, there are some multiplication mixed 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9" ma:contentTypeDescription="Create a new document." ma:contentTypeScope="" ma:versionID="f4f55226c19ca4ff0783a93421ddfd92">
  <xsd:schema xmlns:xsd="http://www.w3.org/2001/XMLSchema" xmlns:xs="http://www.w3.org/2001/XMLSchema" xmlns:p="http://schemas.microsoft.com/office/2006/metadata/properties" xmlns:ns2="9a9f9016-6aff-47cd-8247-d4bfe8ea27c0" targetNamespace="http://schemas.microsoft.com/office/2006/metadata/properties" ma:root="true" ma:fieldsID="2675a775d352f948bf2998c40adfc8b6" ns2:_="">
    <xsd:import namespace="9a9f9016-6aff-47cd-8247-d4bfe8ea2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5BCCDD-E0CE-4FD1-B85B-A5AC57A2F187}"/>
</file>

<file path=customXml/itemProps2.xml><?xml version="1.0" encoding="utf-8"?>
<ds:datastoreItem xmlns:ds="http://schemas.openxmlformats.org/officeDocument/2006/customXml" ds:itemID="{AEC56AF9-9CB2-4AEA-AE6A-EC5A43124094}"/>
</file>

<file path=customXml/itemProps3.xml><?xml version="1.0" encoding="utf-8"?>
<ds:datastoreItem xmlns:ds="http://schemas.openxmlformats.org/officeDocument/2006/customXml" ds:itemID="{0BD88BDE-841B-4323-A622-258A889B02C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</Words>
  <Application>Microsoft Office PowerPoint</Application>
  <PresentationFormat>Custom</PresentationFormat>
  <Paragraphs>41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Watercolor_16x9</vt:lpstr>
      <vt:lpstr>Long Division</vt:lpstr>
      <vt:lpstr>Please Check Out These Videos from Mrs. Braun</vt:lpstr>
      <vt:lpstr>Long Division is often one of the most challenging math units for students to grasp! SO....don't worry if you don’t pick this concept up immediately!! :) </vt:lpstr>
      <vt:lpstr>Practice: All of these questions will NOT have a remainder!</vt:lpstr>
      <vt:lpstr>All of these questions WILL have a remainder!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/>
  <cp:revision>238</cp:revision>
  <dcterms:created xsi:type="dcterms:W3CDTF">2020-05-05T19:33:04Z</dcterms:created>
  <dcterms:modified xsi:type="dcterms:W3CDTF">2020-05-07T18:35:17Z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