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60" r:id="rId6"/>
    <p:sldId id="262" r:id="rId7"/>
    <p:sldId id="263" r:id="rId8"/>
    <p:sldId id="264" r:id="rId9"/>
    <p:sldId id="266" r:id="rId10"/>
    <p:sldId id="265" r:id="rId11"/>
    <p:sldId id="268" r:id="rId12"/>
    <p:sldId id="269" r:id="rId13"/>
    <p:sldId id="270" r:id="rId14"/>
    <p:sldId id="261" r:id="rId15"/>
    <p:sldId id="25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15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290459-3E9A-44FE-A684-F28C02595775}" v="61" dt="2020-05-07T17:46:02.8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758"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2CA22-68DA-4A54-9366-2785B59C87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E2386931-4302-4604-87DF-581BDCCB1C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9021D7A6-343D-4A55-819E-1AE58CB25899}"/>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5" name="Footer Placeholder 4">
            <a:extLst>
              <a:ext uri="{FF2B5EF4-FFF2-40B4-BE49-F238E27FC236}">
                <a16:creationId xmlns:a16="http://schemas.microsoft.com/office/drawing/2014/main" id="{021F651C-5E9D-4B9E-BD0F-B8A10579C2A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5B84E9B-52D4-4E2A-B7EE-508348BCD3CE}"/>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3893294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5888-86E7-4F8D-9F06-70930C47F8E5}"/>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2E3888B-8474-45A1-A347-A592D8E8D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B7ED68B-5E2D-4BCD-A1A0-BA64BE7122A5}"/>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5" name="Footer Placeholder 4">
            <a:extLst>
              <a:ext uri="{FF2B5EF4-FFF2-40B4-BE49-F238E27FC236}">
                <a16:creationId xmlns:a16="http://schemas.microsoft.com/office/drawing/2014/main" id="{A1DBFB22-7871-45C9-98F2-33C327EF528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067D668-A60E-436E-B497-A9C5DB2FAD73}"/>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1767756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9A3CDA-7D4B-4C4F-8C8F-AE9EE18FA25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9F218FC-B304-4434-9D06-FF76037B62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BB8339E-27AC-4C46-ABCB-1AB3BE8A9DF5}"/>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5" name="Footer Placeholder 4">
            <a:extLst>
              <a:ext uri="{FF2B5EF4-FFF2-40B4-BE49-F238E27FC236}">
                <a16:creationId xmlns:a16="http://schemas.microsoft.com/office/drawing/2014/main" id="{64AA2A6D-22BC-4F99-9DA9-99DEB23F9CC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00220A8-FBA6-45E2-ACF7-0912FB2C9207}"/>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1481735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49DC5-28E6-4F44-9C24-9F53B4CA5C9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C49F87-E4F7-40AA-A343-96754D6432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AEA810-6555-4EE7-BCF6-0B383E94DECF}"/>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5" name="Footer Placeholder 4">
            <a:extLst>
              <a:ext uri="{FF2B5EF4-FFF2-40B4-BE49-F238E27FC236}">
                <a16:creationId xmlns:a16="http://schemas.microsoft.com/office/drawing/2014/main" id="{17454B1C-44DD-405C-BD0F-0BAFE72E5F5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98DED1-A991-4829-95C2-B4C20A62AE30}"/>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4003735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C68B5-6D45-4F54-8C07-6C849066CA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67447CF-CD82-49EA-92AA-795925FB16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5F6ABF-C446-48FE-9D01-DA5030FD213D}"/>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5" name="Footer Placeholder 4">
            <a:extLst>
              <a:ext uri="{FF2B5EF4-FFF2-40B4-BE49-F238E27FC236}">
                <a16:creationId xmlns:a16="http://schemas.microsoft.com/office/drawing/2014/main" id="{16C6031E-CE49-4E02-ABF9-AF5A56DBEC2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BF6A157-8685-40E6-A105-FBA35DB62B34}"/>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2978627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EF616-4288-46B1-BC30-7CE54CA0BD92}"/>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307E242-C331-4947-B46F-6900343AD3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A37EB37-7D24-4384-8183-8B72CF0E96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A024FAAF-1EF9-459A-BC2B-6ECF6220E3BA}"/>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6" name="Footer Placeholder 5">
            <a:extLst>
              <a:ext uri="{FF2B5EF4-FFF2-40B4-BE49-F238E27FC236}">
                <a16:creationId xmlns:a16="http://schemas.microsoft.com/office/drawing/2014/main" id="{E46BB0B1-14A1-464D-8A3E-27FBAEFDC2E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CD7ED37-C839-4609-8282-2BF8432B12B0}"/>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1248453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95997-D9F0-405D-BA14-C34064A9B023}"/>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EF364B7D-4E8D-4A8A-8357-32EFA9970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1F0D4D-B954-4252-9EF4-4F4091E0D1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4BA90B9-36B0-4B0A-A414-DA0A0F862D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288C5C-921B-4682-8BEB-0E675C5924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F6CCC40C-4429-435C-BACC-7A87EB87158F}"/>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8" name="Footer Placeholder 7">
            <a:extLst>
              <a:ext uri="{FF2B5EF4-FFF2-40B4-BE49-F238E27FC236}">
                <a16:creationId xmlns:a16="http://schemas.microsoft.com/office/drawing/2014/main" id="{006ADD23-4754-4588-B334-2ECA400B1ADF}"/>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E3E83D70-2B47-402C-A9BC-8BC357F69F79}"/>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758813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5DA52-C5BD-43D7-A35E-937D5555B444}"/>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0159E235-E26C-4F75-BF4E-DCDE3CB830EB}"/>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4" name="Footer Placeholder 3">
            <a:extLst>
              <a:ext uri="{FF2B5EF4-FFF2-40B4-BE49-F238E27FC236}">
                <a16:creationId xmlns:a16="http://schemas.microsoft.com/office/drawing/2014/main" id="{0F219ACD-7BAB-4696-A778-CA7E0BA24B5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AAC66EB7-ABCC-44DF-B804-3FEF28CFFC7C}"/>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2826582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BF7E2-6C46-4EAE-9DA7-55E34B4B1860}"/>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3" name="Footer Placeholder 2">
            <a:extLst>
              <a:ext uri="{FF2B5EF4-FFF2-40B4-BE49-F238E27FC236}">
                <a16:creationId xmlns:a16="http://schemas.microsoft.com/office/drawing/2014/main" id="{BF58AC9B-1C04-4883-96F7-6FDCF3AF006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FC32B879-3795-424C-BA88-61F47D092FAD}"/>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3024446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3C16E-1D05-4845-B1AE-7625593133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530CB32-08A7-4C34-AF76-CBE97FCC7F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EC945A0-D104-401D-AE32-087A436939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692639-FBC5-4851-9531-0739AB1D72B0}"/>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6" name="Footer Placeholder 5">
            <a:extLst>
              <a:ext uri="{FF2B5EF4-FFF2-40B4-BE49-F238E27FC236}">
                <a16:creationId xmlns:a16="http://schemas.microsoft.com/office/drawing/2014/main" id="{BAAE3C19-B339-40FD-A2DF-302087D8095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1F2AA89-25C6-4AAA-BA0C-90E34944DAC7}"/>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2593531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24E43-A5D5-48F3-B09B-986DF42C98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63B3746-1838-4217-BB16-1BDEBB22BD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B4AD9C9-4952-4328-8C31-A0913086C0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53B2F3-4B4E-4279-AAF6-0C11BBEA95D4}"/>
              </a:ext>
            </a:extLst>
          </p:cNvPr>
          <p:cNvSpPr>
            <a:spLocks noGrp="1"/>
          </p:cNvSpPr>
          <p:nvPr>
            <p:ph type="dt" sz="half" idx="10"/>
          </p:nvPr>
        </p:nvSpPr>
        <p:spPr/>
        <p:txBody>
          <a:bodyPr/>
          <a:lstStyle/>
          <a:p>
            <a:fld id="{5D78CB2A-1570-4503-B475-368E0F72FD89}" type="datetimeFigureOut">
              <a:rPr lang="en-CA" smtClean="0"/>
              <a:t>2020-05-07</a:t>
            </a:fld>
            <a:endParaRPr lang="en-CA"/>
          </a:p>
        </p:txBody>
      </p:sp>
      <p:sp>
        <p:nvSpPr>
          <p:cNvPr id="6" name="Footer Placeholder 5">
            <a:extLst>
              <a:ext uri="{FF2B5EF4-FFF2-40B4-BE49-F238E27FC236}">
                <a16:creationId xmlns:a16="http://schemas.microsoft.com/office/drawing/2014/main" id="{BE46930D-53C6-4C20-A63C-7CA6F05A1BE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6342243-962B-4E3C-B8D2-2695D09431F3}"/>
              </a:ext>
            </a:extLst>
          </p:cNvPr>
          <p:cNvSpPr>
            <a:spLocks noGrp="1"/>
          </p:cNvSpPr>
          <p:nvPr>
            <p:ph type="sldNum" sz="quarter" idx="12"/>
          </p:nvPr>
        </p:nvSpPr>
        <p:spPr/>
        <p:txBody>
          <a:bodyPr/>
          <a:lstStyle/>
          <a:p>
            <a:fld id="{EF1DE33C-2404-41FB-8617-6B0E0166522E}" type="slidenum">
              <a:rPr lang="en-CA" smtClean="0"/>
              <a:t>‹#›</a:t>
            </a:fld>
            <a:endParaRPr lang="en-CA"/>
          </a:p>
        </p:txBody>
      </p:sp>
    </p:spTree>
    <p:extLst>
      <p:ext uri="{BB962C8B-B14F-4D97-AF65-F5344CB8AC3E}">
        <p14:creationId xmlns:p14="http://schemas.microsoft.com/office/powerpoint/2010/main" val="999546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EB2835-E411-40F8-A9CF-CA92F8626F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AD6DDE3-CB48-4003-8067-597DF6C92C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7CE2747-EB3C-4E73-ADDE-725282D4A5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8CB2A-1570-4503-B475-368E0F72FD89}" type="datetimeFigureOut">
              <a:rPr lang="en-CA" smtClean="0"/>
              <a:t>2020-05-07</a:t>
            </a:fld>
            <a:endParaRPr lang="en-CA"/>
          </a:p>
        </p:txBody>
      </p:sp>
      <p:sp>
        <p:nvSpPr>
          <p:cNvPr id="5" name="Footer Placeholder 4">
            <a:extLst>
              <a:ext uri="{FF2B5EF4-FFF2-40B4-BE49-F238E27FC236}">
                <a16:creationId xmlns:a16="http://schemas.microsoft.com/office/drawing/2014/main" id="{4FCD608F-494F-437A-9FE3-4840B7E5A9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EFC6D315-8384-42F8-BF8F-232E18AA9B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DE33C-2404-41FB-8617-6B0E0166522E}" type="slidenum">
              <a:rPr lang="en-CA" smtClean="0"/>
              <a:t>‹#›</a:t>
            </a:fld>
            <a:endParaRPr lang="en-CA"/>
          </a:p>
        </p:txBody>
      </p:sp>
    </p:spTree>
    <p:extLst>
      <p:ext uri="{BB962C8B-B14F-4D97-AF65-F5344CB8AC3E}">
        <p14:creationId xmlns:p14="http://schemas.microsoft.com/office/powerpoint/2010/main" val="2034551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logography.com/archives/2010/03/hole.html" TargetMode="External"/><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youtube.com/watch?v=XFQZfeHq9wo" TargetMode="External"/><Relationship Id="rId1" Type="http://schemas.openxmlformats.org/officeDocument/2006/relationships/slideLayout" Target="../slideLayouts/slideLayout7.xml"/><Relationship Id="rId4" Type="http://schemas.openxmlformats.org/officeDocument/2006/relationships/hyperlink" Target="http://www.dougberger.net/archive/2012/01"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video" Target="https://www.youtube.com/embed/XFQZfeHq9wo?feature=oembed"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1pJR4YSxJto"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1pJR4YSxJto?feature=oembe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drawing of a face&#10;&#10;Description automatically generated">
            <a:extLst>
              <a:ext uri="{FF2B5EF4-FFF2-40B4-BE49-F238E27FC236}">
                <a16:creationId xmlns:a16="http://schemas.microsoft.com/office/drawing/2014/main" id="{53AC8FA8-0FC4-44E9-8CA9-B3A48AB9F9CC}"/>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5825" b="7970"/>
          <a:stretch/>
        </p:blipFill>
        <p:spPr>
          <a:xfrm>
            <a:off x="405342" y="202593"/>
            <a:ext cx="4928658" cy="3109695"/>
          </a:xfrm>
          <a:prstGeom prst="rect">
            <a:avLst/>
          </a:prstGeom>
        </p:spPr>
      </p:pic>
      <p:sp>
        <p:nvSpPr>
          <p:cNvPr id="9" name="Rectangle 8">
            <a:extLst>
              <a:ext uri="{FF2B5EF4-FFF2-40B4-BE49-F238E27FC236}">
                <a16:creationId xmlns:a16="http://schemas.microsoft.com/office/drawing/2014/main" id="{69AE84DC-1E7B-47CB-9284-F4F5AB6E4561}"/>
              </a:ext>
            </a:extLst>
          </p:cNvPr>
          <p:cNvSpPr/>
          <p:nvPr/>
        </p:nvSpPr>
        <p:spPr>
          <a:xfrm>
            <a:off x="1235340" y="3793065"/>
            <a:ext cx="10262394" cy="2552933"/>
          </a:xfrm>
          <a:prstGeom prst="rect">
            <a:avLst/>
          </a:prstGeom>
          <a:noFill/>
        </p:spPr>
        <p:txBody>
          <a:bodyPr wrap="square" lIns="91440" tIns="45720" rIns="91440" bIns="45720">
            <a:prstTxWarp prst="textTriangle">
              <a:avLst/>
            </a:prstTxWarp>
            <a:spAutoFit/>
          </a:bodyPr>
          <a:lstStyle/>
          <a:p>
            <a:pPr algn="ctr"/>
            <a:r>
              <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DIG DEEPER INTO STORIES USING THE ‘3-R’ STRATEGY</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endParaRPr>
          </a:p>
        </p:txBody>
      </p:sp>
      <p:sp>
        <p:nvSpPr>
          <p:cNvPr id="11" name="Rectangle 10">
            <a:extLst>
              <a:ext uri="{FF2B5EF4-FFF2-40B4-BE49-F238E27FC236}">
                <a16:creationId xmlns:a16="http://schemas.microsoft.com/office/drawing/2014/main" id="{05781D89-A5D6-4917-933F-A884169466AC}"/>
              </a:ext>
            </a:extLst>
          </p:cNvPr>
          <p:cNvSpPr/>
          <p:nvPr/>
        </p:nvSpPr>
        <p:spPr>
          <a:xfrm>
            <a:off x="5334001" y="1439333"/>
            <a:ext cx="6452658" cy="999067"/>
          </a:xfrm>
          <a:prstGeom prst="rect">
            <a:avLst/>
          </a:prstGeom>
          <a:noFill/>
        </p:spPr>
        <p:txBody>
          <a:bodyPr wrap="none" lIns="91440" tIns="45720" rIns="91440" bIns="45720">
            <a:prstTxWarp prst="textTriangle">
              <a:avLst/>
            </a:prstTxWarp>
            <a:spAutoFit/>
          </a:bodyPr>
          <a:lstStyle/>
          <a:p>
            <a:pPr algn="ctr"/>
            <a:r>
              <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PART THREE- REFLECTIONS</a:t>
            </a:r>
          </a:p>
        </p:txBody>
      </p:sp>
    </p:spTree>
    <p:extLst>
      <p:ext uri="{BB962C8B-B14F-4D97-AF65-F5344CB8AC3E}">
        <p14:creationId xmlns:p14="http://schemas.microsoft.com/office/powerpoint/2010/main" val="3644222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14ACB5D-1DD4-4249-A562-CA1DDC663B4C}"/>
              </a:ext>
            </a:extLst>
          </p:cNvPr>
          <p:cNvSpPr txBox="1"/>
          <p:nvPr/>
        </p:nvSpPr>
        <p:spPr>
          <a:xfrm>
            <a:off x="381708" y="1660032"/>
            <a:ext cx="10935649" cy="1871297"/>
          </a:xfrm>
          <a:prstGeom prst="rect">
            <a:avLst/>
          </a:prstGeom>
          <a:noFill/>
        </p:spPr>
        <p:txBody>
          <a:bodyPr wrap="square" rtlCol="0">
            <a:spAutoFit/>
          </a:bodyPr>
          <a:lstStyle/>
          <a:p>
            <a:endParaRPr lang="en-CA" dirty="0"/>
          </a:p>
        </p:txBody>
      </p:sp>
      <p:sp>
        <p:nvSpPr>
          <p:cNvPr id="12" name="Rectangle 11">
            <a:extLst>
              <a:ext uri="{FF2B5EF4-FFF2-40B4-BE49-F238E27FC236}">
                <a16:creationId xmlns:a16="http://schemas.microsoft.com/office/drawing/2014/main" id="{D6A54C90-2AA8-42B0-8DBB-4597EE47E714}"/>
              </a:ext>
            </a:extLst>
          </p:cNvPr>
          <p:cNvSpPr/>
          <p:nvPr/>
        </p:nvSpPr>
        <p:spPr>
          <a:xfrm>
            <a:off x="757980" y="1266257"/>
            <a:ext cx="11052312" cy="1569660"/>
          </a:xfrm>
          <a:prstGeom prst="rect">
            <a:avLst/>
          </a:prstGeom>
          <a:noFill/>
        </p:spPr>
        <p:txBody>
          <a:bodyPr wrap="square" lIns="91440" tIns="45720" rIns="91440" bIns="45720">
            <a:spAutoFit/>
          </a:bodyPr>
          <a:lstStyle/>
          <a:p>
            <a:endParaRPr lang="en-US" sz="2400" b="1" i="1" dirty="0">
              <a:ln w="13462">
                <a:solidFill>
                  <a:schemeClr val="bg1"/>
                </a:solidFill>
                <a:prstDash val="solid"/>
              </a:ln>
              <a:effectLst>
                <a:outerShdw dist="38100" dir="2700000" algn="bl" rotWithShape="0">
                  <a:schemeClr val="accent5"/>
                </a:outerShdw>
              </a:effectLst>
              <a:highlight>
                <a:srgbClr val="008080"/>
              </a:highlight>
            </a:endParaRPr>
          </a:p>
          <a:p>
            <a:endParaRPr lang="en-US" sz="2400" i="1" dirty="0">
              <a:ln w="13462">
                <a:solidFill>
                  <a:schemeClr val="bg1"/>
                </a:solidFill>
                <a:prstDash val="solid"/>
              </a:ln>
              <a:effectLst>
                <a:outerShdw dist="38100" dir="2700000" algn="bl" rotWithShape="0">
                  <a:schemeClr val="accent5"/>
                </a:outerShdw>
              </a:effectLst>
            </a:endParaRPr>
          </a:p>
          <a:p>
            <a:endParaRPr lang="en-US" sz="2400" b="1" i="1" dirty="0">
              <a:ln w="13462">
                <a:solidFill>
                  <a:schemeClr val="bg1"/>
                </a:solidFill>
                <a:prstDash val="solid"/>
              </a:ln>
              <a:effectLst>
                <a:outerShdw dist="38100" dir="2700000" algn="bl" rotWithShape="0">
                  <a:schemeClr val="accent5"/>
                </a:outerShdw>
              </a:effectLst>
            </a:endParaRPr>
          </a:p>
          <a:p>
            <a:endParaRPr lang="en-US" sz="2400" b="1" i="1" dirty="0">
              <a:ln w="13462">
                <a:solidFill>
                  <a:schemeClr val="bg1"/>
                </a:solidFill>
                <a:prstDash val="solid"/>
              </a:ln>
              <a:effectLst>
                <a:outerShdw dist="38100" dir="2700000" algn="bl" rotWithShape="0">
                  <a:schemeClr val="accent5"/>
                </a:outerShdw>
              </a:effectLst>
            </a:endParaRPr>
          </a:p>
        </p:txBody>
      </p:sp>
      <p:sp>
        <p:nvSpPr>
          <p:cNvPr id="2" name="Rectangle 1">
            <a:extLst>
              <a:ext uri="{FF2B5EF4-FFF2-40B4-BE49-F238E27FC236}">
                <a16:creationId xmlns:a16="http://schemas.microsoft.com/office/drawing/2014/main" id="{4A682138-15CA-424A-BD28-64E7791CED0E}"/>
              </a:ext>
            </a:extLst>
          </p:cNvPr>
          <p:cNvSpPr/>
          <p:nvPr/>
        </p:nvSpPr>
        <p:spPr>
          <a:xfrm>
            <a:off x="303497" y="289793"/>
            <a:ext cx="11585005" cy="4524315"/>
          </a:xfrm>
          <a:prstGeom prst="rect">
            <a:avLst/>
          </a:prstGeom>
          <a:noFill/>
        </p:spPr>
        <p:txBody>
          <a:bodyPr wrap="square" lIns="91440" tIns="45720" rIns="91440" bIns="45720">
            <a:spAutoFit/>
          </a:bodyPr>
          <a:lstStyle/>
          <a:p>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Now get a piece of lined paper! It’s </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highlight>
                  <a:srgbClr val="FFFF00"/>
                </a:highlight>
                <a:latin typeface="Comic Sans MS" panose="030F0702030302020204" pitchFamily="66" charset="0"/>
              </a:rPr>
              <a:t>your turn </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to </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highlight>
                  <a:srgbClr val="FFFF00"/>
                </a:highlight>
                <a:latin typeface="Comic Sans MS" panose="030F0702030302020204" pitchFamily="66" charset="0"/>
              </a:rPr>
              <a:t>read</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 and </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highlight>
                  <a:srgbClr val="FFFF00"/>
                </a:highlight>
                <a:latin typeface="Comic Sans MS" panose="030F0702030302020204" pitchFamily="66" charset="0"/>
              </a:rPr>
              <a:t>write</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 a </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highlight>
                  <a:srgbClr val="FFFF00"/>
                </a:highlight>
                <a:latin typeface="Comic Sans MS" panose="030F0702030302020204" pitchFamily="66" charset="0"/>
              </a:rPr>
              <a:t>reflection</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 to show your deep understanding of the story </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hlinkClick r:id="rId2"/>
              </a:rPr>
              <a:t>The Giving Tree</a:t>
            </a:r>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hlinkClick r:id="rId2"/>
              </a:rPr>
              <a:t> </a:t>
            </a:r>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by Shel Silverstein.</a:t>
            </a:r>
          </a:p>
          <a:p>
            <a:endPar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endParaRPr>
          </a:p>
          <a:p>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a:t>
            </a:r>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highlight>
                  <a:srgbClr val="FFFF00"/>
                </a:highlight>
                <a:latin typeface="Comic Sans MS" panose="030F0702030302020204" pitchFamily="66" charset="0"/>
              </a:rPr>
              <a:t>Please use the link on the following slide if the title link does not work!</a:t>
            </a:r>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a:t>
            </a:r>
          </a:p>
          <a:p>
            <a:endPar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endParaRPr>
          </a:p>
          <a:p>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Please make sure you:</a:t>
            </a:r>
            <a:endPar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endParaRPr>
          </a:p>
          <a:p>
            <a:pPr marL="342900" lvl="0" indent="-342900">
              <a:buFont typeface="Arial" panose="020B0604020202020204" pitchFamily="34" charset="0"/>
              <a:buChar char="•"/>
            </a:pPr>
            <a:r>
              <a:rPr lang="en-CA" sz="2400" b="1" i="1" dirty="0">
                <a:ln w="13462">
                  <a:solidFill>
                    <a:prstClr val="white"/>
                  </a:solidFill>
                  <a:prstDash val="solid"/>
                </a:ln>
                <a:solidFill>
                  <a:prstClr val="black">
                    <a:lumMod val="85000"/>
                    <a:lumOff val="15000"/>
                  </a:prstClr>
                </a:solidFill>
                <a:effectLst>
                  <a:outerShdw dist="38100" dir="2700000" algn="bl" rotWithShape="0">
                    <a:srgbClr val="5B9BD5"/>
                  </a:outerShdw>
                </a:effectLst>
                <a:latin typeface="Comic Sans MS" panose="030F0702030302020204" pitchFamily="66" charset="0"/>
              </a:rPr>
              <a:t>State the author’s purpose (persuading, informing or entertaining).</a:t>
            </a:r>
            <a:endPar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endParaRPr>
          </a:p>
          <a:p>
            <a:pPr marL="342900" indent="-342900">
              <a:buFont typeface="Arial" panose="020B0604020202020204" pitchFamily="34" charset="0"/>
              <a:buChar char="•"/>
            </a:pPr>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I</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dentify hidden messages or themes.</a:t>
            </a:r>
          </a:p>
          <a:p>
            <a:pPr marL="342900" indent="-342900">
              <a:buFont typeface="Arial" panose="020B0604020202020204" pitchFamily="34" charset="0"/>
              <a:buChar char="•"/>
            </a:pPr>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E</a:t>
            </a: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xplain how the author used characters, problems or events to change your perspective.</a:t>
            </a:r>
          </a:p>
          <a:p>
            <a:pPr marL="342900" indent="-342900">
              <a:buFont typeface="Arial" panose="020B0604020202020204" pitchFamily="34" charset="0"/>
              <a:buChar char="•"/>
            </a:pPr>
            <a:r>
              <a:rPr lang="en-US" sz="2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Think about what life lessons the story has taught you.</a:t>
            </a:r>
          </a:p>
        </p:txBody>
      </p:sp>
      <p:sp>
        <p:nvSpPr>
          <p:cNvPr id="3" name="TextBox 2">
            <a:extLst>
              <a:ext uri="{FF2B5EF4-FFF2-40B4-BE49-F238E27FC236}">
                <a16:creationId xmlns:a16="http://schemas.microsoft.com/office/drawing/2014/main" id="{43A357F7-5FB3-4BB4-9160-F85C3AA9D356}"/>
              </a:ext>
            </a:extLst>
          </p:cNvPr>
          <p:cNvSpPr txBox="1"/>
          <p:nvPr/>
        </p:nvSpPr>
        <p:spPr>
          <a:xfrm>
            <a:off x="4903304" y="4267200"/>
            <a:ext cx="2213113" cy="1643270"/>
          </a:xfrm>
          <a:prstGeom prst="rect">
            <a:avLst/>
          </a:prstGeom>
          <a:noFill/>
        </p:spPr>
        <p:txBody>
          <a:bodyPr wrap="square" rtlCol="0">
            <a:spAutoFit/>
          </a:bodyPr>
          <a:lstStyle/>
          <a:p>
            <a:endParaRPr lang="en-CA" dirty="0"/>
          </a:p>
        </p:txBody>
      </p:sp>
      <p:pic>
        <p:nvPicPr>
          <p:cNvPr id="21" name="Picture 20" descr="A picture containing clock&#10;&#10;Description automatically generated">
            <a:extLst>
              <a:ext uri="{FF2B5EF4-FFF2-40B4-BE49-F238E27FC236}">
                <a16:creationId xmlns:a16="http://schemas.microsoft.com/office/drawing/2014/main" id="{6A229A8B-706B-4618-A499-936344CCF627}"/>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819262" y="4814107"/>
            <a:ext cx="1498093" cy="1672641"/>
          </a:xfrm>
          <a:prstGeom prst="rect">
            <a:avLst/>
          </a:prstGeom>
        </p:spPr>
      </p:pic>
    </p:spTree>
    <p:extLst>
      <p:ext uri="{BB962C8B-B14F-4D97-AF65-F5344CB8AC3E}">
        <p14:creationId xmlns:p14="http://schemas.microsoft.com/office/powerpoint/2010/main" val="4225497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nline Media 2" title="The Giving Tree - Animated Children's Book">
            <a:hlinkClick r:id="" action="ppaction://media"/>
            <a:extLst>
              <a:ext uri="{FF2B5EF4-FFF2-40B4-BE49-F238E27FC236}">
                <a16:creationId xmlns:a16="http://schemas.microsoft.com/office/drawing/2014/main" id="{3E61F033-9F8B-4368-B322-3A156D5165DC}"/>
              </a:ext>
            </a:extLst>
          </p:cNvPr>
          <p:cNvPicPr>
            <a:picLocks noRot="1" noChangeAspect="1"/>
          </p:cNvPicPr>
          <p:nvPr>
            <a:videoFile r:link="rId1"/>
          </p:nvPr>
        </p:nvPicPr>
        <p:blipFill>
          <a:blip r:embed="rId3"/>
          <a:stretch>
            <a:fillRect/>
          </a:stretch>
        </p:blipFill>
        <p:spPr>
          <a:xfrm>
            <a:off x="1004039" y="567601"/>
            <a:ext cx="9756727" cy="5488158"/>
          </a:xfrm>
          <a:prstGeom prst="rect">
            <a:avLst/>
          </a:prstGeom>
        </p:spPr>
      </p:pic>
    </p:spTree>
    <p:extLst>
      <p:ext uri="{BB962C8B-B14F-4D97-AF65-F5344CB8AC3E}">
        <p14:creationId xmlns:p14="http://schemas.microsoft.com/office/powerpoint/2010/main" val="5611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C39BB6A-149B-4BF7-AD05-B83A7007CB8C}"/>
              </a:ext>
            </a:extLst>
          </p:cNvPr>
          <p:cNvSpPr/>
          <p:nvPr/>
        </p:nvSpPr>
        <p:spPr>
          <a:xfrm>
            <a:off x="503584" y="780726"/>
            <a:ext cx="10986052" cy="3416320"/>
          </a:xfrm>
          <a:prstGeom prst="rect">
            <a:avLst/>
          </a:prstGeom>
          <a:noFill/>
        </p:spPr>
        <p:txBody>
          <a:bodyPr wrap="square" lIns="91440" tIns="45720" rIns="91440" bIns="45720">
            <a:spAutoFit/>
          </a:bodyPr>
          <a:lstStyle/>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I hope you enjoyed learning how to </a:t>
            </a:r>
          </a:p>
          <a:p>
            <a:pPr algn="ctr"/>
            <a:r>
              <a:rPr lang="en-US"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use the ‘3-R’ strategy to</a:t>
            </a:r>
          </a:p>
          <a:p>
            <a:pPr algn="ctr"/>
            <a:r>
              <a:rPr lang="en-US"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develop a deeper understanding of stories!</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3118072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A2ABB34-C8E9-4D89-A8D4-352BD998E449}"/>
              </a:ext>
            </a:extLst>
          </p:cNvPr>
          <p:cNvSpPr txBox="1"/>
          <p:nvPr/>
        </p:nvSpPr>
        <p:spPr>
          <a:xfrm>
            <a:off x="537663" y="1899358"/>
            <a:ext cx="11052312" cy="4031873"/>
          </a:xfrm>
          <a:prstGeom prst="rect">
            <a:avLst/>
          </a:prstGeom>
          <a:noFill/>
        </p:spPr>
        <p:txBody>
          <a:bodyPr wrap="square" rtlCol="0">
            <a:spAutoFit/>
          </a:bodyPr>
          <a:lstStyle/>
          <a:p>
            <a:r>
              <a:rPr lang="en-US" sz="3200" b="1" i="1" dirty="0">
                <a:solidFill>
                  <a:srgbClr val="002060"/>
                </a:solidFill>
                <a:latin typeface="Comic Sans MS" panose="030F0702030302020204" pitchFamily="66" charset="0"/>
              </a:rPr>
              <a:t>Over the past two weeks, we have learned that there are different layers of understanding when we read stories. I explained in previous tasks how we can develop a stronger understanding of stories through: </a:t>
            </a:r>
          </a:p>
          <a:p>
            <a:endParaRPr lang="en-US" sz="3200" b="1" i="1" dirty="0">
              <a:solidFill>
                <a:srgbClr val="002060"/>
              </a:solidFill>
              <a:latin typeface="Comic Sans MS" panose="030F0702030302020204" pitchFamily="66" charset="0"/>
            </a:endParaRPr>
          </a:p>
          <a:p>
            <a:pPr marL="457200" indent="-457200">
              <a:buFont typeface="Arial" panose="020B0604020202020204" pitchFamily="34" charset="0"/>
              <a:buChar char="•"/>
            </a:pPr>
            <a:r>
              <a:rPr lang="en-CA" sz="3200" b="1" i="1" dirty="0">
                <a:solidFill>
                  <a:srgbClr val="002060"/>
                </a:solidFill>
                <a:highlight>
                  <a:srgbClr val="C0C0C0"/>
                </a:highlight>
                <a:latin typeface="Comic Sans MS" panose="030F0702030302020204" pitchFamily="66" charset="0"/>
              </a:rPr>
              <a:t>Retelling</a:t>
            </a:r>
          </a:p>
          <a:p>
            <a:pPr marL="457200" indent="-457200">
              <a:buFont typeface="Arial" panose="020B0604020202020204" pitchFamily="34" charset="0"/>
              <a:buChar char="•"/>
            </a:pPr>
            <a:r>
              <a:rPr lang="en-CA" sz="3200" b="1" i="1" dirty="0">
                <a:solidFill>
                  <a:srgbClr val="002060"/>
                </a:solidFill>
                <a:highlight>
                  <a:srgbClr val="C0C0C0"/>
                </a:highlight>
                <a:latin typeface="Comic Sans MS" panose="030F0702030302020204" pitchFamily="66" charset="0"/>
              </a:rPr>
              <a:t>Personal Responses (Relating)</a:t>
            </a:r>
          </a:p>
          <a:p>
            <a:pPr marL="457200" indent="-457200">
              <a:buFont typeface="Arial" panose="020B0604020202020204" pitchFamily="34" charset="0"/>
              <a:buChar char="•"/>
            </a:pPr>
            <a:r>
              <a:rPr lang="en-CA" sz="3200" b="1" i="1" dirty="0">
                <a:solidFill>
                  <a:srgbClr val="002060"/>
                </a:solidFill>
                <a:highlight>
                  <a:srgbClr val="C0C0C0"/>
                </a:highlight>
                <a:latin typeface="Comic Sans MS" panose="030F0702030302020204" pitchFamily="66" charset="0"/>
              </a:rPr>
              <a:t>Reflecting</a:t>
            </a:r>
            <a:endParaRPr lang="en-US" sz="3200" b="1" i="1" dirty="0">
              <a:solidFill>
                <a:srgbClr val="002060"/>
              </a:solidFill>
              <a:highlight>
                <a:srgbClr val="C0C0C0"/>
              </a:highlight>
              <a:latin typeface="Comic Sans MS" panose="030F0702030302020204" pitchFamily="66" charset="0"/>
            </a:endParaRPr>
          </a:p>
        </p:txBody>
      </p:sp>
    </p:spTree>
    <p:extLst>
      <p:ext uri="{BB962C8B-B14F-4D97-AF65-F5344CB8AC3E}">
        <p14:creationId xmlns:p14="http://schemas.microsoft.com/office/powerpoint/2010/main" val="1325769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A2ABB34-C8E9-4D89-A8D4-352BD998E449}"/>
              </a:ext>
            </a:extLst>
          </p:cNvPr>
          <p:cNvSpPr txBox="1"/>
          <p:nvPr/>
        </p:nvSpPr>
        <p:spPr>
          <a:xfrm>
            <a:off x="1318665" y="1272910"/>
            <a:ext cx="9554670" cy="5962851"/>
          </a:xfrm>
          <a:prstGeom prst="rect">
            <a:avLst/>
          </a:prstGeom>
          <a:noFill/>
        </p:spPr>
        <p:txBody>
          <a:bodyPr wrap="square" rtlCol="0">
            <a:spAutoFit/>
          </a:bodyPr>
          <a:lstStyle/>
          <a:p>
            <a:pPr>
              <a:lnSpc>
                <a:spcPct val="107000"/>
              </a:lnSpc>
              <a:spcAft>
                <a:spcPts val="800"/>
              </a:spcAft>
            </a:pPr>
            <a:r>
              <a:rPr lang="en-CA" sz="2400" b="1" i="1" spc="50" dirty="0">
                <a:ln w="9525" cap="flat" cmpd="sng" algn="ctr">
                  <a:solidFill>
                    <a:srgbClr val="4472C4"/>
                  </a:solidFill>
                  <a:prstDash val="solid"/>
                  <a:round/>
                </a:ln>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rPr>
              <a:t>This week, we will dig the deepest hole to understand stories by seriously </a:t>
            </a:r>
            <a:r>
              <a:rPr lang="en-CA" sz="2400" b="1" i="1" spc="50" dirty="0">
                <a:ln w="9525" cap="flat" cmpd="sng" algn="ctr">
                  <a:solidFill>
                    <a:srgbClr val="4472C4"/>
                  </a:solidFill>
                  <a:prstDash val="solid"/>
                  <a:round/>
                </a:ln>
                <a:effectLst>
                  <a:glow rad="38100">
                    <a:schemeClr val="accent1">
                      <a:alpha val="40000"/>
                    </a:schemeClr>
                  </a:glow>
                </a:effectLst>
                <a:highlight>
                  <a:srgbClr val="008080"/>
                </a:highlight>
                <a:latin typeface="Comic Sans MS" panose="030F0702030302020204" pitchFamily="66" charset="0"/>
                <a:ea typeface="Calibri" panose="020F0502020204030204" pitchFamily="34" charset="0"/>
                <a:cs typeface="Arial" panose="020B0604020202020204" pitchFamily="34" charset="0"/>
              </a:rPr>
              <a:t>reflecting</a:t>
            </a:r>
            <a:r>
              <a:rPr lang="en-CA" sz="2400" b="1" i="1" spc="50" dirty="0">
                <a:ln w="9525" cap="flat" cmpd="sng" algn="ctr">
                  <a:solidFill>
                    <a:srgbClr val="4472C4"/>
                  </a:solidFill>
                  <a:prstDash val="solid"/>
                  <a:round/>
                </a:ln>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rPr>
              <a:t> on what we have read. In order to reflect, we need to think hard to find </a:t>
            </a:r>
            <a:r>
              <a:rPr lang="en-CA" sz="2400" b="1" i="1" spc="50" dirty="0">
                <a:ln w="9525" cap="flat" cmpd="sng" algn="ctr">
                  <a:solidFill>
                    <a:srgbClr val="4472C4"/>
                  </a:solidFill>
                  <a:prstDash val="solid"/>
                  <a:round/>
                </a:ln>
                <a:effectLst>
                  <a:glow rad="38100">
                    <a:schemeClr val="accent1">
                      <a:alpha val="40000"/>
                    </a:schemeClr>
                  </a:glow>
                </a:effectLst>
                <a:highlight>
                  <a:srgbClr val="008080"/>
                </a:highlight>
                <a:latin typeface="Comic Sans MS" panose="030F0702030302020204" pitchFamily="66" charset="0"/>
                <a:ea typeface="Calibri" panose="020F0502020204030204" pitchFamily="34" charset="0"/>
                <a:cs typeface="Arial" panose="020B0604020202020204" pitchFamily="34" charset="0"/>
              </a:rPr>
              <a:t>hidden</a:t>
            </a:r>
            <a:r>
              <a:rPr lang="en-CA" sz="2400" b="1" i="1" spc="50" dirty="0">
                <a:ln w="9525" cap="flat" cmpd="sng" algn="ctr">
                  <a:solidFill>
                    <a:srgbClr val="4472C4"/>
                  </a:solidFill>
                  <a:prstDash val="solid"/>
                  <a:round/>
                </a:ln>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rPr>
              <a:t> messages to develop new perspectives, to understand the author’s message, to identify themes, or to learn life lessons! </a:t>
            </a:r>
          </a:p>
          <a:p>
            <a:pPr>
              <a:lnSpc>
                <a:spcPct val="107000"/>
              </a:lnSpc>
              <a:spcAft>
                <a:spcPts val="800"/>
              </a:spcAft>
            </a:pPr>
            <a:r>
              <a:rPr lang="en-CA" sz="2400" b="1" i="1" spc="50" dirty="0">
                <a:ln w="9525" cap="flat" cmpd="sng" algn="ctr">
                  <a:solidFill>
                    <a:srgbClr val="4472C4"/>
                  </a:solidFill>
                  <a:prstDash val="solid"/>
                  <a:round/>
                </a:ln>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rPr>
              <a:t>Last week, we read the story </a:t>
            </a:r>
            <a:r>
              <a:rPr lang="en-CA" sz="2400" b="1" i="1" spc="50" dirty="0">
                <a:ln w="9525" cap="flat" cmpd="sng" algn="ctr">
                  <a:solidFill>
                    <a:srgbClr val="4472C4"/>
                  </a:solidFill>
                  <a:prstDash val="solid"/>
                  <a:round/>
                </a:ln>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‘Three Cheers for Wacky’ </a:t>
            </a:r>
            <a:r>
              <a:rPr lang="en-CA" sz="2400" b="1" i="1" spc="50" dirty="0">
                <a:ln w="9525" cap="flat" cmpd="sng" algn="ctr">
                  <a:solidFill>
                    <a:srgbClr val="4472C4"/>
                  </a:solidFill>
                  <a:prstDash val="solid"/>
                  <a:round/>
                </a:ln>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rPr>
              <a:t>to help us learn how to make personal responses by relating or connecting with its characters, problems, events and physical features.</a:t>
            </a:r>
          </a:p>
          <a:p>
            <a:pPr>
              <a:lnSpc>
                <a:spcPct val="107000"/>
              </a:lnSpc>
              <a:spcAft>
                <a:spcPts val="800"/>
              </a:spcAft>
            </a:pPr>
            <a:r>
              <a:rPr lang="en-CA" sz="2400" b="1" i="1" spc="50" dirty="0">
                <a:ln w="9525" cap="flat" cmpd="sng" algn="ctr">
                  <a:solidFill>
                    <a:srgbClr val="4472C4"/>
                  </a:solidFill>
                  <a:prstDash val="solid"/>
                  <a:round/>
                </a:ln>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rPr>
              <a:t>Please read this story again and I will show you how to</a:t>
            </a:r>
          </a:p>
          <a:p>
            <a:pPr>
              <a:lnSpc>
                <a:spcPct val="107000"/>
              </a:lnSpc>
              <a:spcAft>
                <a:spcPts val="800"/>
              </a:spcAft>
            </a:pPr>
            <a:r>
              <a:rPr lang="en-CA" sz="2400" b="1" i="1" spc="50" dirty="0">
                <a:ln w="9525" cap="flat" cmpd="sng" algn="ctr">
                  <a:solidFill>
                    <a:srgbClr val="4472C4"/>
                  </a:solidFill>
                  <a:prstDash val="solid"/>
                  <a:round/>
                </a:ln>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rPr>
              <a:t>make deep reflections about what you have read.</a:t>
            </a:r>
          </a:p>
          <a:p>
            <a:pPr algn="ctr">
              <a:lnSpc>
                <a:spcPct val="107000"/>
              </a:lnSpc>
              <a:spcAft>
                <a:spcPts val="800"/>
              </a:spcAft>
            </a:pPr>
            <a:endParaRPr lang="en-CA" sz="2400" b="1" i="1" spc="50" dirty="0">
              <a:ln w="9525" cap="flat" cmpd="sng" algn="ctr">
                <a:solidFill>
                  <a:srgbClr val="4472C4"/>
                </a:solidFill>
                <a:prstDash val="solid"/>
                <a:round/>
              </a:ln>
              <a:solidFill>
                <a:srgbClr val="FEFEFE"/>
              </a:solidFill>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endParaRPr>
          </a:p>
          <a:p>
            <a:pPr algn="ctr">
              <a:lnSpc>
                <a:spcPct val="107000"/>
              </a:lnSpc>
              <a:spcAft>
                <a:spcPts val="800"/>
              </a:spcAft>
            </a:pPr>
            <a:endParaRPr lang="en-CA"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95293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A2ABB34-C8E9-4D89-A8D4-352BD998E449}"/>
              </a:ext>
            </a:extLst>
          </p:cNvPr>
          <p:cNvSpPr txBox="1"/>
          <p:nvPr/>
        </p:nvSpPr>
        <p:spPr>
          <a:xfrm>
            <a:off x="331304" y="1899358"/>
            <a:ext cx="11569148" cy="810415"/>
          </a:xfrm>
          <a:prstGeom prst="rect">
            <a:avLst/>
          </a:prstGeom>
          <a:noFill/>
        </p:spPr>
        <p:txBody>
          <a:bodyPr wrap="square" rtlCol="0">
            <a:spAutoFit/>
          </a:bodyPr>
          <a:lstStyle/>
          <a:p>
            <a:pPr algn="ctr">
              <a:lnSpc>
                <a:spcPct val="107000"/>
              </a:lnSpc>
              <a:spcAft>
                <a:spcPts val="800"/>
              </a:spcAft>
            </a:pPr>
            <a:endParaRPr lang="en-CA" sz="2400" b="1" i="1" spc="50" dirty="0">
              <a:ln w="9525" cap="flat" cmpd="sng" algn="ctr">
                <a:solidFill>
                  <a:srgbClr val="4472C4"/>
                </a:solidFill>
                <a:prstDash val="solid"/>
                <a:round/>
              </a:ln>
              <a:solidFill>
                <a:srgbClr val="FEFEFE"/>
              </a:solidFill>
              <a:effectLst>
                <a:glow rad="38100">
                  <a:schemeClr val="accent1">
                    <a:alpha val="40000"/>
                  </a:schemeClr>
                </a:glow>
              </a:effectLst>
              <a:latin typeface="Comic Sans MS" panose="030F0702030302020204" pitchFamily="66" charset="0"/>
              <a:ea typeface="Calibri" panose="020F0502020204030204" pitchFamily="34" charset="0"/>
              <a:cs typeface="Arial" panose="020B0604020202020204" pitchFamily="34" charset="0"/>
            </a:endParaRPr>
          </a:p>
          <a:p>
            <a:pPr algn="ctr">
              <a:lnSpc>
                <a:spcPct val="107000"/>
              </a:lnSpc>
              <a:spcAft>
                <a:spcPts val="800"/>
              </a:spcAft>
            </a:pPr>
            <a:endParaRPr lang="en-CA" sz="1400" dirty="0">
              <a:latin typeface="Calibri" panose="020F0502020204030204" pitchFamily="34" charset="0"/>
              <a:ea typeface="Calibri" panose="020F0502020204030204" pitchFamily="34" charset="0"/>
              <a:cs typeface="Arial" panose="020B0604020202020204" pitchFamily="34" charset="0"/>
            </a:endParaRPr>
          </a:p>
        </p:txBody>
      </p:sp>
      <p:pic>
        <p:nvPicPr>
          <p:cNvPr id="5" name="Online Media 4" title="Three Cheers for Tacky Listening Center">
            <a:hlinkClick r:id="" action="ppaction://media"/>
            <a:extLst>
              <a:ext uri="{FF2B5EF4-FFF2-40B4-BE49-F238E27FC236}">
                <a16:creationId xmlns:a16="http://schemas.microsoft.com/office/drawing/2014/main" id="{CC494715-4AEC-4271-A2EE-409806AEDDD1}"/>
              </a:ext>
            </a:extLst>
          </p:cNvPr>
          <p:cNvPicPr>
            <a:picLocks noRot="1" noChangeAspect="1"/>
          </p:cNvPicPr>
          <p:nvPr>
            <a:videoFile r:link="rId1"/>
          </p:nvPr>
        </p:nvPicPr>
        <p:blipFill>
          <a:blip r:embed="rId3"/>
          <a:stretch>
            <a:fillRect/>
          </a:stretch>
        </p:blipFill>
        <p:spPr>
          <a:xfrm>
            <a:off x="2462351" y="129459"/>
            <a:ext cx="7307054" cy="7043619"/>
          </a:xfrm>
          <a:prstGeom prst="rect">
            <a:avLst/>
          </a:prstGeom>
        </p:spPr>
      </p:pic>
      <p:sp>
        <p:nvSpPr>
          <p:cNvPr id="2" name="TextBox 1">
            <a:extLst>
              <a:ext uri="{FF2B5EF4-FFF2-40B4-BE49-F238E27FC236}">
                <a16:creationId xmlns:a16="http://schemas.microsoft.com/office/drawing/2014/main" id="{3F15B4FE-34E5-49C5-88C7-512873875DE7}"/>
              </a:ext>
            </a:extLst>
          </p:cNvPr>
          <p:cNvSpPr txBox="1"/>
          <p:nvPr/>
        </p:nvSpPr>
        <p:spPr>
          <a:xfrm>
            <a:off x="1802366" y="173214"/>
            <a:ext cx="8388556" cy="307777"/>
          </a:xfrm>
          <a:prstGeom prst="rect">
            <a:avLst/>
          </a:prstGeom>
          <a:noFill/>
        </p:spPr>
        <p:txBody>
          <a:bodyPr wrap="square" rtlCol="0">
            <a:spAutoFit/>
          </a:bodyPr>
          <a:lstStyle/>
          <a:p>
            <a:r>
              <a:rPr lang="en-US" sz="1400" dirty="0">
                <a:latin typeface="Comic Sans MS" panose="030F0702030302020204" pitchFamily="66" charset="0"/>
              </a:rPr>
              <a:t>(Please click on the arrow below if the link to the title on the previous page does not work for you.)</a:t>
            </a:r>
            <a:endParaRPr lang="en-CA" sz="1400" dirty="0">
              <a:latin typeface="Comic Sans MS" panose="030F0702030302020204" pitchFamily="66" charset="0"/>
            </a:endParaRPr>
          </a:p>
        </p:txBody>
      </p:sp>
    </p:spTree>
    <p:extLst>
      <p:ext uri="{BB962C8B-B14F-4D97-AF65-F5344CB8AC3E}">
        <p14:creationId xmlns:p14="http://schemas.microsoft.com/office/powerpoint/2010/main" val="1295764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A2ABB34-C8E9-4D89-A8D4-352BD998E449}"/>
              </a:ext>
            </a:extLst>
          </p:cNvPr>
          <p:cNvSpPr txBox="1"/>
          <p:nvPr/>
        </p:nvSpPr>
        <p:spPr>
          <a:xfrm>
            <a:off x="569844" y="1386328"/>
            <a:ext cx="11052312" cy="584775"/>
          </a:xfrm>
          <a:prstGeom prst="rect">
            <a:avLst/>
          </a:prstGeom>
          <a:noFill/>
        </p:spPr>
        <p:txBody>
          <a:bodyPr wrap="square" rtlCol="0">
            <a:spAutoFit/>
          </a:bodyPr>
          <a:lstStyle/>
          <a:p>
            <a:endParaRPr lang="en-US" sz="3200" dirty="0">
              <a:highlight>
                <a:srgbClr val="C0C0C0"/>
              </a:highlight>
              <a:latin typeface="Comic Sans MS" panose="030F0702030302020204" pitchFamily="66" charset="0"/>
            </a:endParaRPr>
          </a:p>
        </p:txBody>
      </p:sp>
      <p:sp>
        <p:nvSpPr>
          <p:cNvPr id="4" name="TextBox 3">
            <a:extLst>
              <a:ext uri="{FF2B5EF4-FFF2-40B4-BE49-F238E27FC236}">
                <a16:creationId xmlns:a16="http://schemas.microsoft.com/office/drawing/2014/main" id="{F14ACB5D-1DD4-4249-A562-CA1DDC663B4C}"/>
              </a:ext>
            </a:extLst>
          </p:cNvPr>
          <p:cNvSpPr txBox="1"/>
          <p:nvPr/>
        </p:nvSpPr>
        <p:spPr>
          <a:xfrm>
            <a:off x="212034" y="2124506"/>
            <a:ext cx="8958470" cy="925993"/>
          </a:xfrm>
          <a:prstGeom prst="rect">
            <a:avLst/>
          </a:prstGeom>
          <a:noFill/>
        </p:spPr>
        <p:txBody>
          <a:bodyPr wrap="square" rtlCol="0">
            <a:spAutoFit/>
          </a:bodyPr>
          <a:lstStyle/>
          <a:p>
            <a:endParaRPr lang="en-CA" dirty="0"/>
          </a:p>
        </p:txBody>
      </p:sp>
      <p:sp>
        <p:nvSpPr>
          <p:cNvPr id="6" name="Rectangle 5">
            <a:extLst>
              <a:ext uri="{FF2B5EF4-FFF2-40B4-BE49-F238E27FC236}">
                <a16:creationId xmlns:a16="http://schemas.microsoft.com/office/drawing/2014/main" id="{20B131C9-FF2F-45EC-AA20-7F275B8D4CE6}"/>
              </a:ext>
            </a:extLst>
          </p:cNvPr>
          <p:cNvSpPr/>
          <p:nvPr/>
        </p:nvSpPr>
        <p:spPr>
          <a:xfrm>
            <a:off x="602026" y="1324773"/>
            <a:ext cx="11052311" cy="830997"/>
          </a:xfrm>
          <a:prstGeom prst="rect">
            <a:avLst/>
          </a:prstGeom>
          <a:noFill/>
        </p:spPr>
        <p:txBody>
          <a:bodyPr wrap="square" lIns="91440" tIns="45720" rIns="91440" bIns="45720">
            <a:spAutoFit/>
          </a:bodyPr>
          <a:lstStyle/>
          <a:p>
            <a:pPr algn="ctr"/>
            <a:r>
              <a:rPr lang="en-US" sz="24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Before I give you examples of how to reflect on stories, there are some terms you need to understand:</a:t>
            </a:r>
            <a:endParaRPr lang="en-CA" sz="2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8" name="Rectangle 7">
            <a:extLst>
              <a:ext uri="{FF2B5EF4-FFF2-40B4-BE49-F238E27FC236}">
                <a16:creationId xmlns:a16="http://schemas.microsoft.com/office/drawing/2014/main" id="{D4C64941-73F4-4921-AA3C-D6AC37BD2F1D}"/>
              </a:ext>
            </a:extLst>
          </p:cNvPr>
          <p:cNvSpPr/>
          <p:nvPr/>
        </p:nvSpPr>
        <p:spPr>
          <a:xfrm>
            <a:off x="537663" y="2433643"/>
            <a:ext cx="5350504" cy="923330"/>
          </a:xfrm>
          <a:prstGeom prst="rect">
            <a:avLst/>
          </a:prstGeom>
          <a:noFill/>
        </p:spPr>
        <p:txBody>
          <a:bodyPr wrap="none" lIns="91440" tIns="45720" rIns="91440" bIns="45720">
            <a:spAutoFit/>
          </a:bodyPr>
          <a:lstStyle/>
          <a:p>
            <a:pPr algn="ctr"/>
            <a:r>
              <a:rPr lang="en-U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Author’s Purpose:</a:t>
            </a:r>
            <a:endParaRPr lang="en-CA"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12" name="Rectangle 11">
            <a:extLst>
              <a:ext uri="{FF2B5EF4-FFF2-40B4-BE49-F238E27FC236}">
                <a16:creationId xmlns:a16="http://schemas.microsoft.com/office/drawing/2014/main" id="{D6A54C90-2AA8-42B0-8DBB-4597EE47E714}"/>
              </a:ext>
            </a:extLst>
          </p:cNvPr>
          <p:cNvSpPr/>
          <p:nvPr/>
        </p:nvSpPr>
        <p:spPr>
          <a:xfrm>
            <a:off x="537664" y="3630810"/>
            <a:ext cx="11052312" cy="2677656"/>
          </a:xfrm>
          <a:prstGeom prst="rect">
            <a:avLst/>
          </a:prstGeom>
          <a:noFill/>
        </p:spPr>
        <p:txBody>
          <a:bodyPr wrap="square" lIns="91440" tIns="45720" rIns="91440" bIns="45720">
            <a:spAutoFit/>
          </a:bodyPr>
          <a:lstStyle/>
          <a:p>
            <a:r>
              <a:rPr lang="en-US" sz="2400" b="1" i="1" cap="none" spc="0" dirty="0">
                <a:ln w="13462">
                  <a:solidFill>
                    <a:schemeClr val="bg1"/>
                  </a:solidFill>
                  <a:prstDash val="solid"/>
                </a:ln>
                <a:effectLst>
                  <a:outerShdw dist="38100" dir="2700000" algn="bl" rotWithShape="0">
                    <a:schemeClr val="accent5"/>
                  </a:outerShdw>
                </a:effectLst>
              </a:rPr>
              <a:t>Authors have </a:t>
            </a:r>
            <a:r>
              <a:rPr lang="en-US" sz="2400" b="1" i="1" cap="none" spc="0" dirty="0">
                <a:ln w="13462">
                  <a:solidFill>
                    <a:schemeClr val="bg1"/>
                  </a:solidFill>
                  <a:prstDash val="solid"/>
                </a:ln>
                <a:effectLst>
                  <a:outerShdw dist="38100" dir="2700000" algn="bl" rotWithShape="0">
                    <a:schemeClr val="accent5"/>
                  </a:outerShdw>
                </a:effectLst>
                <a:highlight>
                  <a:srgbClr val="008080"/>
                </a:highlight>
              </a:rPr>
              <a:t>three purposes for writing</a:t>
            </a:r>
            <a:r>
              <a:rPr lang="en-US" sz="2400" b="1" i="1" cap="none" spc="0" dirty="0">
                <a:ln w="13462">
                  <a:solidFill>
                    <a:schemeClr val="bg1"/>
                  </a:solidFill>
                  <a:prstDash val="solid"/>
                </a:ln>
                <a:effectLst>
                  <a:outerShdw dist="38100" dir="2700000" algn="bl" rotWithShape="0">
                    <a:schemeClr val="accent5"/>
                  </a:outerShdw>
                </a:effectLst>
              </a:rPr>
              <a:t>.   They write to </a:t>
            </a:r>
            <a:r>
              <a:rPr lang="en-US" sz="2400" b="1" i="1" cap="none" spc="0" dirty="0">
                <a:ln w="13462">
                  <a:solidFill>
                    <a:schemeClr val="bg1"/>
                  </a:solidFill>
                  <a:prstDash val="solid"/>
                </a:ln>
                <a:effectLst>
                  <a:outerShdw dist="38100" dir="2700000" algn="bl" rotWithShape="0">
                    <a:schemeClr val="accent5"/>
                  </a:outerShdw>
                </a:effectLst>
                <a:highlight>
                  <a:srgbClr val="008080"/>
                </a:highlight>
              </a:rPr>
              <a:t>persuade</a:t>
            </a:r>
            <a:r>
              <a:rPr lang="en-US" sz="2400" b="1" i="1" cap="none" spc="0" dirty="0">
                <a:ln w="13462">
                  <a:solidFill>
                    <a:schemeClr val="bg1"/>
                  </a:solidFill>
                  <a:prstDash val="solid"/>
                </a:ln>
                <a:effectLst>
                  <a:outerShdw dist="38100" dir="2700000" algn="bl" rotWithShape="0">
                    <a:schemeClr val="accent5"/>
                  </a:outerShdw>
                </a:effectLst>
              </a:rPr>
              <a:t>, </a:t>
            </a:r>
            <a:r>
              <a:rPr lang="en-US" sz="2400" b="1" i="1" cap="none" spc="0" dirty="0">
                <a:ln w="13462">
                  <a:solidFill>
                    <a:schemeClr val="bg1"/>
                  </a:solidFill>
                  <a:prstDash val="solid"/>
                </a:ln>
                <a:effectLst>
                  <a:outerShdw dist="38100" dir="2700000" algn="bl" rotWithShape="0">
                    <a:schemeClr val="accent5"/>
                  </a:outerShdw>
                </a:effectLst>
                <a:highlight>
                  <a:srgbClr val="008080"/>
                </a:highlight>
              </a:rPr>
              <a:t>inform</a:t>
            </a:r>
            <a:r>
              <a:rPr lang="en-US" sz="2400" b="1" i="1" cap="none" spc="0" dirty="0">
                <a:ln w="13462">
                  <a:solidFill>
                    <a:schemeClr val="bg1"/>
                  </a:solidFill>
                  <a:prstDash val="solid"/>
                </a:ln>
                <a:effectLst>
                  <a:outerShdw dist="38100" dir="2700000" algn="bl" rotWithShape="0">
                    <a:schemeClr val="accent5"/>
                  </a:outerShdw>
                </a:effectLst>
              </a:rPr>
              <a:t> or to </a:t>
            </a:r>
            <a:r>
              <a:rPr lang="en-US" sz="2400" b="1" i="1" cap="none" spc="0" dirty="0">
                <a:ln w="13462">
                  <a:solidFill>
                    <a:schemeClr val="bg1"/>
                  </a:solidFill>
                  <a:prstDash val="solid"/>
                </a:ln>
                <a:effectLst>
                  <a:outerShdw dist="38100" dir="2700000" algn="bl" rotWithShape="0">
                    <a:schemeClr val="accent5"/>
                  </a:outerShdw>
                </a:effectLst>
                <a:highlight>
                  <a:srgbClr val="008080"/>
                </a:highlight>
              </a:rPr>
              <a:t>entertain</a:t>
            </a:r>
            <a:r>
              <a:rPr lang="en-US" sz="2400" b="1" i="1" cap="none" spc="0" dirty="0">
                <a:ln w="13462">
                  <a:solidFill>
                    <a:schemeClr val="bg1"/>
                  </a:solidFill>
                  <a:prstDash val="solid"/>
                </a:ln>
                <a:effectLst>
                  <a:outerShdw dist="38100" dir="2700000" algn="bl" rotWithShape="0">
                    <a:schemeClr val="accent5"/>
                  </a:outerShdw>
                </a:effectLst>
              </a:rPr>
              <a:t>.  </a:t>
            </a:r>
          </a:p>
          <a:p>
            <a:pPr marL="285750" indent="-285750">
              <a:buFont typeface="Arial" panose="020B0604020202020204" pitchFamily="34" charset="0"/>
              <a:buChar char="•"/>
            </a:pPr>
            <a:r>
              <a:rPr lang="en-US" sz="2400" b="1" i="1" cap="none" spc="0" dirty="0">
                <a:ln w="13462">
                  <a:solidFill>
                    <a:schemeClr val="bg1"/>
                  </a:solidFill>
                  <a:prstDash val="solid"/>
                </a:ln>
                <a:effectLst>
                  <a:outerShdw dist="38100" dir="2700000" algn="bl" rotWithShape="0">
                    <a:schemeClr val="accent5"/>
                  </a:outerShdw>
                </a:effectLst>
              </a:rPr>
              <a:t>Authors will persuade you to change your mind, have you do something, or make you believe something. </a:t>
            </a:r>
          </a:p>
          <a:p>
            <a:pPr marL="285750" indent="-285750">
              <a:buFont typeface="Arial" panose="020B0604020202020204" pitchFamily="34" charset="0"/>
              <a:buChar char="•"/>
            </a:pPr>
            <a:r>
              <a:rPr lang="en-US" sz="2400" b="1" i="1" cap="none" spc="0" dirty="0">
                <a:ln w="13462">
                  <a:solidFill>
                    <a:schemeClr val="bg1"/>
                  </a:solidFill>
                  <a:prstDash val="solid"/>
                </a:ln>
                <a:effectLst>
                  <a:outerShdw dist="38100" dir="2700000" algn="bl" rotWithShape="0">
                    <a:schemeClr val="accent5"/>
                  </a:outerShdw>
                </a:effectLst>
              </a:rPr>
              <a:t>Authors will inform you by teaching you something or giving you facts.</a:t>
            </a:r>
          </a:p>
          <a:p>
            <a:pPr marL="285750" indent="-285750">
              <a:buFont typeface="Arial" panose="020B0604020202020204" pitchFamily="34" charset="0"/>
              <a:buChar char="•"/>
            </a:pPr>
            <a:r>
              <a:rPr lang="en-US" sz="2400" b="1" i="1" cap="none" spc="0" dirty="0">
                <a:ln w="13462">
                  <a:solidFill>
                    <a:schemeClr val="bg1"/>
                  </a:solidFill>
                  <a:prstDash val="solid"/>
                </a:ln>
                <a:effectLst>
                  <a:outerShdw dist="38100" dir="2700000" algn="bl" rotWithShape="0">
                    <a:schemeClr val="accent5"/>
                  </a:outerShdw>
                </a:effectLst>
              </a:rPr>
              <a:t>Authors will entertain you by using their craft to make you enjoy what you are reading.</a:t>
            </a:r>
            <a:endParaRPr lang="en-CA" sz="2400" b="1" i="1" cap="none" spc="0" dirty="0">
              <a:ln w="13462">
                <a:solidFill>
                  <a:schemeClr val="bg1"/>
                </a:solidFill>
                <a:prstDash val="solid"/>
              </a:ln>
              <a:effectLst>
                <a:outerShdw dist="38100" dir="2700000" algn="bl" rotWithShape="0">
                  <a:schemeClr val="accent5"/>
                </a:outerShdw>
              </a:effectLst>
            </a:endParaRPr>
          </a:p>
        </p:txBody>
      </p:sp>
    </p:spTree>
    <p:extLst>
      <p:ext uri="{BB962C8B-B14F-4D97-AF65-F5344CB8AC3E}">
        <p14:creationId xmlns:p14="http://schemas.microsoft.com/office/powerpoint/2010/main" val="1670570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14ACB5D-1DD4-4249-A562-CA1DDC663B4C}"/>
              </a:ext>
            </a:extLst>
          </p:cNvPr>
          <p:cNvSpPr txBox="1"/>
          <p:nvPr/>
        </p:nvSpPr>
        <p:spPr>
          <a:xfrm>
            <a:off x="75963" y="2163300"/>
            <a:ext cx="8958470" cy="925993"/>
          </a:xfrm>
          <a:prstGeom prst="rect">
            <a:avLst/>
          </a:prstGeom>
          <a:noFill/>
        </p:spPr>
        <p:txBody>
          <a:bodyPr wrap="square" rtlCol="0">
            <a:spAutoFit/>
          </a:bodyPr>
          <a:lstStyle/>
          <a:p>
            <a:endParaRPr lang="en-CA" dirty="0"/>
          </a:p>
        </p:txBody>
      </p:sp>
      <p:sp>
        <p:nvSpPr>
          <p:cNvPr id="8" name="Rectangle 7">
            <a:extLst>
              <a:ext uri="{FF2B5EF4-FFF2-40B4-BE49-F238E27FC236}">
                <a16:creationId xmlns:a16="http://schemas.microsoft.com/office/drawing/2014/main" id="{D4C64941-73F4-4921-AA3C-D6AC37BD2F1D}"/>
              </a:ext>
            </a:extLst>
          </p:cNvPr>
          <p:cNvSpPr/>
          <p:nvPr/>
        </p:nvSpPr>
        <p:spPr>
          <a:xfrm>
            <a:off x="2108923" y="158320"/>
            <a:ext cx="2624437" cy="923330"/>
          </a:xfrm>
          <a:prstGeom prst="rect">
            <a:avLst/>
          </a:prstGeom>
          <a:noFill/>
        </p:spPr>
        <p:txBody>
          <a:bodyPr wrap="none" lIns="91440" tIns="45720" rIns="91440" bIns="45720">
            <a:spAutoFit/>
          </a:bodyPr>
          <a:lstStyle/>
          <a:p>
            <a:pPr algn="ctr"/>
            <a:r>
              <a:rPr lang="en-US" sz="54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Themes</a:t>
            </a:r>
            <a:r>
              <a:rPr lang="en-U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t>
            </a:r>
            <a:endParaRPr lang="en-CA"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12" name="Rectangle 11">
            <a:extLst>
              <a:ext uri="{FF2B5EF4-FFF2-40B4-BE49-F238E27FC236}">
                <a16:creationId xmlns:a16="http://schemas.microsoft.com/office/drawing/2014/main" id="{D6A54C90-2AA8-42B0-8DBB-4597EE47E714}"/>
              </a:ext>
            </a:extLst>
          </p:cNvPr>
          <p:cNvSpPr/>
          <p:nvPr/>
        </p:nvSpPr>
        <p:spPr>
          <a:xfrm>
            <a:off x="286603" y="1096037"/>
            <a:ext cx="11614245" cy="5324535"/>
          </a:xfrm>
          <a:prstGeom prst="rect">
            <a:avLst/>
          </a:prstGeom>
          <a:noFill/>
        </p:spPr>
        <p:txBody>
          <a:bodyPr wrap="square" lIns="91440" tIns="45720" rIns="91440" bIns="45720">
            <a:spAutoFit/>
          </a:bodyPr>
          <a:lstStyle/>
          <a:p>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Authors use </a:t>
            </a:r>
            <a:r>
              <a:rPr lang="en-US" sz="2000" b="1" i="1" dirty="0">
                <a:ln w="13462">
                  <a:solidFill>
                    <a:schemeClr val="bg1"/>
                  </a:solidFill>
                  <a:prstDash val="solid"/>
                </a:ln>
                <a:effectLst>
                  <a:outerShdw dist="38100" dir="2700000" algn="bl" rotWithShape="0">
                    <a:schemeClr val="accent5"/>
                  </a:outerShdw>
                </a:effectLst>
                <a:highlight>
                  <a:srgbClr val="008080"/>
                </a:highlight>
                <a:latin typeface="Comic Sans MS" panose="030F0702030302020204" pitchFamily="66" charset="0"/>
              </a:rPr>
              <a:t>themes</a:t>
            </a: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 to send readers an </a:t>
            </a:r>
            <a:r>
              <a:rPr lang="en-US" sz="2000" b="1" i="1" dirty="0">
                <a:ln w="13462">
                  <a:solidFill>
                    <a:schemeClr val="bg1"/>
                  </a:solidFill>
                  <a:prstDash val="solid"/>
                </a:ln>
                <a:effectLst>
                  <a:outerShdw dist="38100" dir="2700000" algn="bl" rotWithShape="0">
                    <a:schemeClr val="accent5"/>
                  </a:outerShdw>
                </a:effectLst>
                <a:highlight>
                  <a:srgbClr val="008080"/>
                </a:highlight>
                <a:latin typeface="Comic Sans MS" panose="030F0702030302020204" pitchFamily="66" charset="0"/>
              </a:rPr>
              <a:t>important message</a:t>
            </a: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 or to </a:t>
            </a:r>
            <a:r>
              <a:rPr lang="en-US" sz="2000" b="1" i="1" dirty="0">
                <a:ln w="13462">
                  <a:solidFill>
                    <a:schemeClr val="bg1"/>
                  </a:solidFill>
                  <a:prstDash val="solid"/>
                </a:ln>
                <a:effectLst>
                  <a:outerShdw dist="38100" dir="2700000" algn="bl" rotWithShape="0">
                    <a:schemeClr val="accent5"/>
                  </a:outerShdw>
                </a:effectLst>
                <a:highlight>
                  <a:srgbClr val="008080"/>
                </a:highlight>
                <a:latin typeface="Comic Sans MS" panose="030F0702030302020204" pitchFamily="66" charset="0"/>
              </a:rPr>
              <a:t>teach valuable lessons</a:t>
            </a: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  </a:t>
            </a:r>
            <a:r>
              <a:rPr lang="en-US" sz="2000" b="1" i="1" dirty="0">
                <a:ln w="13462">
                  <a:solidFill>
                    <a:schemeClr val="bg1"/>
                  </a:solidFill>
                  <a:prstDash val="solid"/>
                </a:ln>
                <a:effectLst>
                  <a:outerShdw dist="38100" dir="2700000" algn="bl" rotWithShape="0">
                    <a:schemeClr val="accent5"/>
                  </a:outerShdw>
                </a:effectLst>
                <a:highlight>
                  <a:srgbClr val="008080"/>
                </a:highlight>
                <a:latin typeface="Comic Sans MS" panose="030F0702030302020204" pitchFamily="66" charset="0"/>
              </a:rPr>
              <a:t>Themes</a:t>
            </a: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 have a </a:t>
            </a:r>
            <a:r>
              <a:rPr lang="en-US" sz="2000" b="1" i="1" dirty="0">
                <a:ln w="13462">
                  <a:solidFill>
                    <a:schemeClr val="bg1"/>
                  </a:solidFill>
                  <a:prstDash val="solid"/>
                </a:ln>
                <a:effectLst>
                  <a:outerShdw dist="38100" dir="2700000" algn="bl" rotWithShape="0">
                    <a:schemeClr val="accent5"/>
                  </a:outerShdw>
                </a:effectLst>
                <a:highlight>
                  <a:srgbClr val="008080"/>
                </a:highlight>
                <a:latin typeface="Comic Sans MS" panose="030F0702030302020204" pitchFamily="66" charset="0"/>
              </a:rPr>
              <a:t>real-world connection </a:t>
            </a: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that teach life lessons or morals. Here are some common examples of themes: </a:t>
            </a:r>
          </a:p>
          <a:p>
            <a:endPar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endParaRPr>
          </a:p>
          <a:p>
            <a:pPr marL="342900" indent="-342900">
              <a:buFont typeface="Arial" panose="020B0604020202020204" pitchFamily="34" charset="0"/>
              <a:buChar char="•"/>
            </a:pPr>
            <a:r>
              <a:rPr lang="en-US" sz="2000" b="1" i="1" cap="none" spc="0" dirty="0">
                <a:ln w="13462">
                  <a:solidFill>
                    <a:schemeClr val="bg1"/>
                  </a:solidFill>
                  <a:prstDash val="solid"/>
                </a:ln>
                <a:effectLst>
                  <a:outerShdw dist="38100" dir="2700000" algn="bl" rotWithShape="0">
                    <a:schemeClr val="accent5"/>
                  </a:outerShdw>
                </a:effectLst>
                <a:latin typeface="Comic Sans MS" panose="030F0702030302020204" pitchFamily="66" charset="0"/>
              </a:rPr>
              <a:t>Courage </a:t>
            </a:r>
          </a:p>
          <a:p>
            <a:pPr marL="342900" indent="-342900">
              <a:buFont typeface="Arial" panose="020B0604020202020204" pitchFamily="34" charset="0"/>
              <a:buChar char="•"/>
            </a:pP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Acceptance</a:t>
            </a:r>
          </a:p>
          <a:p>
            <a:pPr marL="342900" indent="-342900">
              <a:buFont typeface="Arial" panose="020B0604020202020204" pitchFamily="34" charset="0"/>
              <a:buChar char="•"/>
            </a:pPr>
            <a:r>
              <a:rPr lang="en-US" sz="2000" b="1" i="1" cap="none" spc="0" dirty="0">
                <a:ln w="13462">
                  <a:solidFill>
                    <a:schemeClr val="bg1"/>
                  </a:solidFill>
                  <a:prstDash val="solid"/>
                </a:ln>
                <a:effectLst>
                  <a:outerShdw dist="38100" dir="2700000" algn="bl" rotWithShape="0">
                    <a:schemeClr val="accent5"/>
                  </a:outerShdw>
                </a:effectLst>
                <a:latin typeface="Comic Sans MS" panose="030F0702030302020204" pitchFamily="66" charset="0"/>
              </a:rPr>
              <a:t>Perseverance</a:t>
            </a:r>
          </a:p>
          <a:p>
            <a:pPr marL="342900" indent="-342900">
              <a:buFont typeface="Arial" panose="020B0604020202020204" pitchFamily="34" charset="0"/>
              <a:buChar char="•"/>
            </a:pPr>
            <a:r>
              <a:rPr lang="en-US" sz="2000" b="1" i="1" cap="none" spc="0" dirty="0">
                <a:ln w="13462">
                  <a:solidFill>
                    <a:schemeClr val="bg1"/>
                  </a:solidFill>
                  <a:prstDash val="solid"/>
                </a:ln>
                <a:effectLst>
                  <a:outerShdw dist="38100" dir="2700000" algn="bl" rotWithShape="0">
                    <a:schemeClr val="accent5"/>
                  </a:outerShdw>
                </a:effectLst>
                <a:latin typeface="Comic Sans MS" panose="030F0702030302020204" pitchFamily="66" charset="0"/>
              </a:rPr>
              <a:t>Good vs Evil  </a:t>
            </a:r>
          </a:p>
          <a:p>
            <a:pPr marL="342900" indent="-342900">
              <a:buFont typeface="Arial" panose="020B0604020202020204" pitchFamily="34" charset="0"/>
              <a:buChar char="•"/>
            </a:pP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Cooperation</a:t>
            </a:r>
          </a:p>
          <a:p>
            <a:pPr marL="342900" indent="-342900">
              <a:buFont typeface="Arial" panose="020B0604020202020204" pitchFamily="34" charset="0"/>
              <a:buChar char="•"/>
            </a:pPr>
            <a:r>
              <a:rPr lang="en-US" sz="2000" b="1" i="1" cap="none" spc="0" dirty="0">
                <a:ln w="13462">
                  <a:solidFill>
                    <a:schemeClr val="bg1"/>
                  </a:solidFill>
                  <a:prstDash val="solid"/>
                </a:ln>
                <a:effectLst>
                  <a:outerShdw dist="38100" dir="2700000" algn="bl" rotWithShape="0">
                    <a:schemeClr val="accent5"/>
                  </a:outerShdw>
                </a:effectLst>
                <a:latin typeface="Comic Sans MS" panose="030F0702030302020204" pitchFamily="66" charset="0"/>
              </a:rPr>
              <a:t>Friendship and </a:t>
            </a: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Love</a:t>
            </a:r>
          </a:p>
          <a:p>
            <a:endPar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endParaRPr>
          </a:p>
          <a:p>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Other Themes:</a:t>
            </a:r>
          </a:p>
          <a:p>
            <a:pPr marL="342900" indent="-342900">
              <a:buFont typeface="Arial" panose="020B0604020202020204" pitchFamily="34" charset="0"/>
              <a:buChar char="•"/>
            </a:pP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Action speaks louder than words.                        </a:t>
            </a:r>
          </a:p>
          <a:p>
            <a:pPr marL="342900" indent="-342900">
              <a:buFont typeface="Arial" panose="020B0604020202020204" pitchFamily="34" charset="0"/>
              <a:buChar char="•"/>
            </a:pP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Money doesn’t buy happiness.</a:t>
            </a:r>
          </a:p>
          <a:p>
            <a:pPr marL="342900" indent="-342900">
              <a:buFont typeface="Arial" panose="020B0604020202020204" pitchFamily="34" charset="0"/>
              <a:buChar char="•"/>
            </a:pP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Differences can bring people together.</a:t>
            </a:r>
          </a:p>
          <a:p>
            <a:pPr marL="342900" indent="-342900">
              <a:buFont typeface="Arial" panose="020B0604020202020204" pitchFamily="34" charset="0"/>
              <a:buChar char="•"/>
            </a:pP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Be true to yourself.</a:t>
            </a:r>
          </a:p>
          <a:p>
            <a:pPr marL="342900" indent="-342900">
              <a:buFont typeface="Arial" panose="020B0604020202020204" pitchFamily="34" charset="0"/>
              <a:buChar char="•"/>
            </a:pPr>
            <a:r>
              <a:rPr lang="en-US"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rPr>
              <a:t>Appearances can be deceiving.</a:t>
            </a:r>
            <a:endParaRPr lang="en-CA" sz="2000" b="1" i="1" dirty="0">
              <a:ln w="13462">
                <a:solidFill>
                  <a:schemeClr val="bg1"/>
                </a:solidFill>
                <a:prstDash val="solid"/>
              </a:ln>
              <a:effectLst>
                <a:outerShdw dist="38100" dir="2700000" algn="bl" rotWithShape="0">
                  <a:schemeClr val="accent5"/>
                </a:outerShdw>
              </a:effectLst>
              <a:latin typeface="Comic Sans MS" panose="030F0702030302020204" pitchFamily="66" charset="0"/>
            </a:endParaRPr>
          </a:p>
        </p:txBody>
      </p:sp>
    </p:spTree>
    <p:extLst>
      <p:ext uri="{BB962C8B-B14F-4D97-AF65-F5344CB8AC3E}">
        <p14:creationId xmlns:p14="http://schemas.microsoft.com/office/powerpoint/2010/main" val="1356167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14ACB5D-1DD4-4249-A562-CA1DDC663B4C}"/>
              </a:ext>
            </a:extLst>
          </p:cNvPr>
          <p:cNvSpPr txBox="1"/>
          <p:nvPr/>
        </p:nvSpPr>
        <p:spPr>
          <a:xfrm>
            <a:off x="75963" y="2163300"/>
            <a:ext cx="8958470" cy="925993"/>
          </a:xfrm>
          <a:prstGeom prst="rect">
            <a:avLst/>
          </a:prstGeom>
          <a:noFill/>
        </p:spPr>
        <p:txBody>
          <a:bodyPr wrap="square" rtlCol="0">
            <a:spAutoFit/>
          </a:bodyPr>
          <a:lstStyle/>
          <a:p>
            <a:endParaRPr lang="en-CA" dirty="0"/>
          </a:p>
        </p:txBody>
      </p:sp>
      <p:sp>
        <p:nvSpPr>
          <p:cNvPr id="8" name="Rectangle 7">
            <a:extLst>
              <a:ext uri="{FF2B5EF4-FFF2-40B4-BE49-F238E27FC236}">
                <a16:creationId xmlns:a16="http://schemas.microsoft.com/office/drawing/2014/main" id="{D4C64941-73F4-4921-AA3C-D6AC37BD2F1D}"/>
              </a:ext>
            </a:extLst>
          </p:cNvPr>
          <p:cNvSpPr/>
          <p:nvPr/>
        </p:nvSpPr>
        <p:spPr>
          <a:xfrm>
            <a:off x="757980" y="223403"/>
            <a:ext cx="3768596" cy="923330"/>
          </a:xfrm>
          <a:prstGeom prst="rect">
            <a:avLst/>
          </a:prstGeom>
          <a:noFill/>
        </p:spPr>
        <p:txBody>
          <a:bodyPr wrap="none" lIns="91440" tIns="45720" rIns="91440" bIns="45720">
            <a:spAutoFit/>
          </a:bodyPr>
          <a:lstStyle/>
          <a:p>
            <a:pPr algn="ctr"/>
            <a:r>
              <a:rPr lang="en-US" sz="54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Perspectives</a:t>
            </a:r>
            <a:endParaRPr lang="en-CA"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12" name="Rectangle 11">
            <a:extLst>
              <a:ext uri="{FF2B5EF4-FFF2-40B4-BE49-F238E27FC236}">
                <a16:creationId xmlns:a16="http://schemas.microsoft.com/office/drawing/2014/main" id="{D6A54C90-2AA8-42B0-8DBB-4597EE47E714}"/>
              </a:ext>
            </a:extLst>
          </p:cNvPr>
          <p:cNvSpPr/>
          <p:nvPr/>
        </p:nvSpPr>
        <p:spPr>
          <a:xfrm>
            <a:off x="767797" y="1081650"/>
            <a:ext cx="11052312" cy="6740307"/>
          </a:xfrm>
          <a:prstGeom prst="rect">
            <a:avLst/>
          </a:prstGeom>
          <a:noFill/>
        </p:spPr>
        <p:txBody>
          <a:bodyPr wrap="square" lIns="91440" tIns="45720" rIns="91440" bIns="45720">
            <a:spAutoFit/>
          </a:bodyPr>
          <a:lstStyle/>
          <a:p>
            <a:endParaRPr lang="en-US" sz="2400" b="1" i="1" dirty="0">
              <a:ln w="13462">
                <a:solidFill>
                  <a:schemeClr val="bg1"/>
                </a:solidFill>
                <a:prstDash val="solid"/>
              </a:ln>
              <a:effectLst>
                <a:outerShdw dist="38100" dir="2700000" algn="bl" rotWithShape="0">
                  <a:schemeClr val="accent5"/>
                </a:outerShdw>
              </a:effectLst>
              <a:highlight>
                <a:srgbClr val="008080"/>
              </a:highlight>
            </a:endParaRPr>
          </a:p>
          <a:p>
            <a:r>
              <a:rPr lang="en-US" sz="2400" b="1" i="1" dirty="0">
                <a:ln w="13462">
                  <a:solidFill>
                    <a:schemeClr val="bg1"/>
                  </a:solidFill>
                  <a:prstDash val="solid"/>
                </a:ln>
                <a:effectLst>
                  <a:outerShdw dist="38100" dir="2700000" algn="bl" rotWithShape="0">
                    <a:schemeClr val="accent5"/>
                  </a:outerShdw>
                </a:effectLst>
                <a:highlight>
                  <a:srgbClr val="008080"/>
                </a:highlight>
              </a:rPr>
              <a:t>Perspective</a:t>
            </a:r>
            <a:r>
              <a:rPr lang="en-US" sz="2400" b="1" i="1" dirty="0">
                <a:ln w="13462">
                  <a:solidFill>
                    <a:schemeClr val="bg1"/>
                  </a:solidFill>
                  <a:prstDash val="solid"/>
                </a:ln>
                <a:effectLst>
                  <a:outerShdw dist="38100" dir="2700000" algn="bl" rotWithShape="0">
                    <a:schemeClr val="accent5"/>
                  </a:outerShdw>
                </a:effectLst>
              </a:rPr>
              <a:t> is  a combination of a person’s background,  experiences, knowledge , preferences, feelings and  thoughts. Each person has their own unique perspective. Perspectives influence our points of view when certain issues or situations occur.</a:t>
            </a:r>
          </a:p>
          <a:p>
            <a:endParaRPr lang="en-US" sz="2400" b="1" i="1" dirty="0">
              <a:ln w="13462">
                <a:solidFill>
                  <a:schemeClr val="bg1"/>
                </a:solidFill>
                <a:prstDash val="solid"/>
              </a:ln>
              <a:effectLst>
                <a:outerShdw dist="38100" dir="2700000" algn="bl" rotWithShape="0">
                  <a:schemeClr val="accent5"/>
                </a:outerShdw>
              </a:effectLst>
            </a:endParaRPr>
          </a:p>
          <a:p>
            <a:r>
              <a:rPr lang="en-US" sz="2400" b="1" i="1" dirty="0">
                <a:ln w="13462">
                  <a:solidFill>
                    <a:schemeClr val="bg1"/>
                  </a:solidFill>
                  <a:prstDash val="solid"/>
                </a:ln>
                <a:effectLst>
                  <a:outerShdw dist="38100" dir="2700000" algn="bl" rotWithShape="0">
                    <a:schemeClr val="accent5"/>
                  </a:outerShdw>
                </a:effectLst>
              </a:rPr>
              <a:t>In short, </a:t>
            </a:r>
            <a:r>
              <a:rPr lang="en-US" sz="2400" b="1" i="1" dirty="0">
                <a:ln w="13462">
                  <a:solidFill>
                    <a:schemeClr val="bg1"/>
                  </a:solidFill>
                  <a:prstDash val="solid"/>
                </a:ln>
                <a:effectLst>
                  <a:outerShdw dist="38100" dir="2700000" algn="bl" rotWithShape="0">
                    <a:schemeClr val="accent5"/>
                  </a:outerShdw>
                </a:effectLst>
                <a:highlight>
                  <a:srgbClr val="008080"/>
                </a:highlight>
              </a:rPr>
              <a:t>perspective</a:t>
            </a:r>
            <a:r>
              <a:rPr lang="en-US" sz="2400" b="1" i="1" dirty="0">
                <a:ln w="13462">
                  <a:solidFill>
                    <a:schemeClr val="bg1"/>
                  </a:solidFill>
                  <a:prstDash val="solid"/>
                </a:ln>
                <a:effectLst>
                  <a:outerShdw dist="38100" dir="2700000" algn="bl" rotWithShape="0">
                    <a:schemeClr val="accent5"/>
                  </a:outerShdw>
                </a:effectLst>
              </a:rPr>
              <a:t> is the </a:t>
            </a:r>
            <a:r>
              <a:rPr lang="en-US" sz="2400" b="1" i="1" dirty="0">
                <a:ln w="13462">
                  <a:solidFill>
                    <a:schemeClr val="bg1"/>
                  </a:solidFill>
                  <a:prstDash val="solid"/>
                </a:ln>
                <a:effectLst>
                  <a:outerShdw dist="38100" dir="2700000" algn="bl" rotWithShape="0">
                    <a:schemeClr val="accent5"/>
                  </a:outerShdw>
                </a:effectLst>
                <a:highlight>
                  <a:srgbClr val="008080"/>
                </a:highlight>
              </a:rPr>
              <a:t>way you see </a:t>
            </a:r>
            <a:r>
              <a:rPr lang="en-US" sz="2400" b="1" i="1" dirty="0">
                <a:ln w="13462">
                  <a:solidFill>
                    <a:schemeClr val="bg1"/>
                  </a:solidFill>
                  <a:prstDash val="solid"/>
                </a:ln>
                <a:effectLst>
                  <a:outerShdw dist="38100" dir="2700000" algn="bl" rotWithShape="0">
                    <a:schemeClr val="accent5"/>
                  </a:outerShdw>
                </a:effectLst>
              </a:rPr>
              <a:t> and </a:t>
            </a:r>
            <a:r>
              <a:rPr lang="en-US" sz="2400" b="1" i="1" dirty="0">
                <a:ln w="13462">
                  <a:solidFill>
                    <a:schemeClr val="bg1"/>
                  </a:solidFill>
                  <a:prstDash val="solid"/>
                </a:ln>
                <a:effectLst>
                  <a:outerShdw dist="38100" dir="2700000" algn="bl" rotWithShape="0">
                    <a:schemeClr val="accent5"/>
                  </a:outerShdw>
                </a:effectLst>
                <a:highlight>
                  <a:srgbClr val="008080"/>
                </a:highlight>
              </a:rPr>
              <a:t>react </a:t>
            </a:r>
            <a:r>
              <a:rPr lang="en-US" sz="2400" b="1" i="1" dirty="0">
                <a:ln w="13462">
                  <a:solidFill>
                    <a:schemeClr val="bg1"/>
                  </a:solidFill>
                  <a:prstDash val="solid"/>
                </a:ln>
                <a:effectLst>
                  <a:outerShdw dist="38100" dir="2700000" algn="bl" rotWithShape="0">
                    <a:schemeClr val="accent5"/>
                  </a:outerShdw>
                </a:effectLst>
              </a:rPr>
              <a:t>to something. It is different for each person.</a:t>
            </a:r>
          </a:p>
          <a:p>
            <a:endParaRPr lang="en-US" sz="2400" b="1" i="1" dirty="0">
              <a:ln w="13462">
                <a:solidFill>
                  <a:schemeClr val="bg1"/>
                </a:solidFill>
                <a:prstDash val="solid"/>
              </a:ln>
              <a:effectLst>
                <a:outerShdw dist="38100" dir="2700000" algn="bl" rotWithShape="0">
                  <a:schemeClr val="accent5"/>
                </a:outerShdw>
              </a:effectLst>
            </a:endParaRPr>
          </a:p>
          <a:p>
            <a:pPr marL="342900" indent="-342900">
              <a:buFont typeface="Arial" panose="020B0604020202020204" pitchFamily="34" charset="0"/>
              <a:buChar char="•"/>
            </a:pPr>
            <a:r>
              <a:rPr lang="en-US" sz="2400" b="1" i="1" dirty="0">
                <a:ln w="13462">
                  <a:solidFill>
                    <a:schemeClr val="bg1"/>
                  </a:solidFill>
                  <a:prstDash val="solid"/>
                </a:ln>
                <a:effectLst>
                  <a:outerShdw dist="38100" dir="2700000" algn="bl" rotWithShape="0">
                    <a:schemeClr val="accent5"/>
                  </a:outerShdw>
                </a:effectLst>
              </a:rPr>
              <a:t>Two people or characters may have different perspectives.</a:t>
            </a:r>
          </a:p>
          <a:p>
            <a:pPr marL="342900" indent="-342900">
              <a:buFont typeface="Arial" panose="020B0604020202020204" pitchFamily="34" charset="0"/>
              <a:buChar char="•"/>
            </a:pPr>
            <a:r>
              <a:rPr lang="en-US" sz="2400" b="1" i="1" dirty="0">
                <a:ln w="13462">
                  <a:solidFill>
                    <a:schemeClr val="bg1"/>
                  </a:solidFill>
                  <a:prstDash val="solid"/>
                </a:ln>
                <a:effectLst>
                  <a:outerShdw dist="38100" dir="2700000" algn="bl" rotWithShape="0">
                    <a:schemeClr val="accent5"/>
                  </a:outerShdw>
                </a:effectLst>
              </a:rPr>
              <a:t>A reader may have a different  perspective than a book character.</a:t>
            </a:r>
          </a:p>
          <a:p>
            <a:pPr marL="342900" indent="-342900">
              <a:buFont typeface="Arial" panose="020B0604020202020204" pitchFamily="34" charset="0"/>
              <a:buChar char="•"/>
            </a:pPr>
            <a:r>
              <a:rPr lang="en-US" sz="2400" b="1" i="1" dirty="0">
                <a:ln w="13462">
                  <a:solidFill>
                    <a:schemeClr val="bg1"/>
                  </a:solidFill>
                  <a:prstDash val="solid"/>
                </a:ln>
                <a:effectLst>
                  <a:outerShdw dist="38100" dir="2700000" algn="bl" rotWithShape="0">
                    <a:schemeClr val="accent5"/>
                  </a:outerShdw>
                </a:effectLst>
              </a:rPr>
              <a:t>A reader may have different perspectives than the author of a book.  </a:t>
            </a:r>
          </a:p>
          <a:p>
            <a:endParaRPr lang="en-US" sz="2400" b="1" i="1" dirty="0">
              <a:ln w="13462">
                <a:solidFill>
                  <a:schemeClr val="bg1"/>
                </a:solidFill>
                <a:prstDash val="solid"/>
              </a:ln>
              <a:effectLst>
                <a:outerShdw dist="38100" dir="2700000" algn="bl" rotWithShape="0">
                  <a:schemeClr val="accent5"/>
                </a:outerShdw>
              </a:effectLst>
            </a:endParaRPr>
          </a:p>
          <a:p>
            <a:r>
              <a:rPr lang="en-US" sz="2400" b="1" i="1" dirty="0">
                <a:ln w="13462">
                  <a:solidFill>
                    <a:schemeClr val="bg1"/>
                  </a:solidFill>
                  <a:prstDash val="solid"/>
                </a:ln>
                <a:effectLst>
                  <a:outerShdw dist="38100" dir="2700000" algn="bl" rotWithShape="0">
                    <a:schemeClr val="accent5"/>
                  </a:outerShdw>
                </a:effectLst>
              </a:rPr>
              <a:t>Authors often use their craft to change the perspectives of their readers, by persuading or informing them, or by teaching them important lessons about life. </a:t>
            </a:r>
          </a:p>
          <a:p>
            <a:endParaRPr lang="en-US" sz="2400" b="1" i="1" dirty="0">
              <a:ln w="13462">
                <a:solidFill>
                  <a:schemeClr val="bg1"/>
                </a:solidFill>
                <a:prstDash val="solid"/>
              </a:ln>
              <a:effectLst>
                <a:outerShdw dist="38100" dir="2700000" algn="bl" rotWithShape="0">
                  <a:schemeClr val="accent5"/>
                </a:outerShdw>
              </a:effectLst>
            </a:endParaRPr>
          </a:p>
          <a:p>
            <a:endParaRPr lang="en-US" sz="2400" i="1" dirty="0">
              <a:ln w="13462">
                <a:solidFill>
                  <a:schemeClr val="bg1"/>
                </a:solidFill>
                <a:prstDash val="solid"/>
              </a:ln>
              <a:effectLst>
                <a:outerShdw dist="38100" dir="2700000" algn="bl" rotWithShape="0">
                  <a:schemeClr val="accent5"/>
                </a:outerShdw>
              </a:effectLst>
            </a:endParaRPr>
          </a:p>
          <a:p>
            <a:endParaRPr lang="en-US" sz="2400" b="1" i="1" dirty="0">
              <a:ln w="13462">
                <a:solidFill>
                  <a:schemeClr val="bg1"/>
                </a:solidFill>
                <a:prstDash val="solid"/>
              </a:ln>
              <a:effectLst>
                <a:outerShdw dist="38100" dir="2700000" algn="bl" rotWithShape="0">
                  <a:schemeClr val="accent5"/>
                </a:outerShdw>
              </a:effectLst>
            </a:endParaRPr>
          </a:p>
          <a:p>
            <a:endParaRPr lang="en-US" sz="2400" b="1" i="1" dirty="0">
              <a:ln w="13462">
                <a:solidFill>
                  <a:schemeClr val="bg1"/>
                </a:solidFill>
                <a:prstDash val="solid"/>
              </a:ln>
              <a:effectLst>
                <a:outerShdw dist="38100" dir="2700000" algn="bl" rotWithShape="0">
                  <a:schemeClr val="accent5"/>
                </a:outerShdw>
              </a:effectLst>
            </a:endParaRPr>
          </a:p>
        </p:txBody>
      </p:sp>
    </p:spTree>
    <p:extLst>
      <p:ext uri="{BB962C8B-B14F-4D97-AF65-F5344CB8AC3E}">
        <p14:creationId xmlns:p14="http://schemas.microsoft.com/office/powerpoint/2010/main" val="3104994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14ACB5D-1DD4-4249-A562-CA1DDC663B4C}"/>
              </a:ext>
            </a:extLst>
          </p:cNvPr>
          <p:cNvSpPr txBox="1"/>
          <p:nvPr/>
        </p:nvSpPr>
        <p:spPr>
          <a:xfrm>
            <a:off x="381708" y="1660032"/>
            <a:ext cx="10935649" cy="1871297"/>
          </a:xfrm>
          <a:prstGeom prst="rect">
            <a:avLst/>
          </a:prstGeom>
          <a:noFill/>
        </p:spPr>
        <p:txBody>
          <a:bodyPr wrap="square" rtlCol="0">
            <a:spAutoFit/>
          </a:bodyPr>
          <a:lstStyle/>
          <a:p>
            <a:endParaRPr lang="en-CA" dirty="0"/>
          </a:p>
        </p:txBody>
      </p:sp>
      <p:sp>
        <p:nvSpPr>
          <p:cNvPr id="12" name="Rectangle 11">
            <a:extLst>
              <a:ext uri="{FF2B5EF4-FFF2-40B4-BE49-F238E27FC236}">
                <a16:creationId xmlns:a16="http://schemas.microsoft.com/office/drawing/2014/main" id="{D6A54C90-2AA8-42B0-8DBB-4597EE47E714}"/>
              </a:ext>
            </a:extLst>
          </p:cNvPr>
          <p:cNvSpPr/>
          <p:nvPr/>
        </p:nvSpPr>
        <p:spPr>
          <a:xfrm>
            <a:off x="757980" y="1266257"/>
            <a:ext cx="11052312" cy="1569660"/>
          </a:xfrm>
          <a:prstGeom prst="rect">
            <a:avLst/>
          </a:prstGeom>
          <a:noFill/>
        </p:spPr>
        <p:txBody>
          <a:bodyPr wrap="square" lIns="91440" tIns="45720" rIns="91440" bIns="45720">
            <a:spAutoFit/>
          </a:bodyPr>
          <a:lstStyle/>
          <a:p>
            <a:endParaRPr lang="en-US" sz="2400" b="1" i="1" dirty="0">
              <a:ln w="13462">
                <a:solidFill>
                  <a:schemeClr val="bg1"/>
                </a:solidFill>
                <a:prstDash val="solid"/>
              </a:ln>
              <a:effectLst>
                <a:outerShdw dist="38100" dir="2700000" algn="bl" rotWithShape="0">
                  <a:schemeClr val="accent5"/>
                </a:outerShdw>
              </a:effectLst>
              <a:highlight>
                <a:srgbClr val="008080"/>
              </a:highlight>
            </a:endParaRPr>
          </a:p>
          <a:p>
            <a:endParaRPr lang="en-US" sz="2400" i="1" dirty="0">
              <a:ln w="13462">
                <a:solidFill>
                  <a:schemeClr val="bg1"/>
                </a:solidFill>
                <a:prstDash val="solid"/>
              </a:ln>
              <a:effectLst>
                <a:outerShdw dist="38100" dir="2700000" algn="bl" rotWithShape="0">
                  <a:schemeClr val="accent5"/>
                </a:outerShdw>
              </a:effectLst>
            </a:endParaRPr>
          </a:p>
          <a:p>
            <a:endParaRPr lang="en-US" sz="2400" b="1" i="1" dirty="0">
              <a:ln w="13462">
                <a:solidFill>
                  <a:schemeClr val="bg1"/>
                </a:solidFill>
                <a:prstDash val="solid"/>
              </a:ln>
              <a:effectLst>
                <a:outerShdw dist="38100" dir="2700000" algn="bl" rotWithShape="0">
                  <a:schemeClr val="accent5"/>
                </a:outerShdw>
              </a:effectLst>
            </a:endParaRPr>
          </a:p>
          <a:p>
            <a:endParaRPr lang="en-US" sz="2400" b="1" i="1" dirty="0">
              <a:ln w="13462">
                <a:solidFill>
                  <a:schemeClr val="bg1"/>
                </a:solidFill>
                <a:prstDash val="solid"/>
              </a:ln>
              <a:effectLst>
                <a:outerShdw dist="38100" dir="2700000" algn="bl" rotWithShape="0">
                  <a:schemeClr val="accent5"/>
                </a:outerShdw>
              </a:effectLst>
            </a:endParaRPr>
          </a:p>
        </p:txBody>
      </p:sp>
      <p:sp>
        <p:nvSpPr>
          <p:cNvPr id="2" name="Rectangle 1">
            <a:extLst>
              <a:ext uri="{FF2B5EF4-FFF2-40B4-BE49-F238E27FC236}">
                <a16:creationId xmlns:a16="http://schemas.microsoft.com/office/drawing/2014/main" id="{4A682138-15CA-424A-BD28-64E7791CED0E}"/>
              </a:ext>
            </a:extLst>
          </p:cNvPr>
          <p:cNvSpPr/>
          <p:nvPr/>
        </p:nvSpPr>
        <p:spPr>
          <a:xfrm>
            <a:off x="757980" y="871121"/>
            <a:ext cx="11585005" cy="5509200"/>
          </a:xfrm>
          <a:prstGeom prst="rect">
            <a:avLst/>
          </a:prstGeom>
          <a:noFill/>
        </p:spPr>
        <p:txBody>
          <a:bodyPr wrap="square" lIns="91440" tIns="45720" rIns="91440" bIns="45720">
            <a:spAutoFit/>
          </a:bodyPr>
          <a:lstStyle/>
          <a:p>
            <a:r>
              <a:rPr lang="en-US" sz="32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On the next slide, I will write a reflection to show my deep understanding of the story </a:t>
            </a:r>
            <a:r>
              <a:rPr lang="en-US" sz="32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highlight>
                  <a:srgbClr val="008080"/>
                </a:highlight>
                <a:latin typeface="Comic Sans MS" panose="030F0702030302020204" pitchFamily="66" charset="0"/>
              </a:rPr>
              <a:t>Three Cheers for Wacky</a:t>
            </a:r>
            <a:r>
              <a:rPr lang="en-US" sz="32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 by: </a:t>
            </a:r>
          </a:p>
          <a:p>
            <a:endParaRPr lang="en-US" sz="32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endParaRPr>
          </a:p>
          <a:p>
            <a:pPr marL="342900" lvl="0" indent="-342900">
              <a:buFont typeface="Arial" panose="020B0604020202020204" pitchFamily="34" charset="0"/>
              <a:buChar char="•"/>
            </a:pPr>
            <a:r>
              <a:rPr lang="en-CA" sz="3200" b="1" i="1" dirty="0">
                <a:ln w="13462">
                  <a:solidFill>
                    <a:prstClr val="white"/>
                  </a:solidFill>
                  <a:prstDash val="solid"/>
                </a:ln>
                <a:solidFill>
                  <a:prstClr val="black">
                    <a:lumMod val="85000"/>
                    <a:lumOff val="15000"/>
                  </a:prstClr>
                </a:solidFill>
                <a:effectLst>
                  <a:outerShdw dist="38100" dir="2700000" algn="bl" rotWithShape="0">
                    <a:srgbClr val="5B9BD5"/>
                  </a:outerShdw>
                </a:effectLst>
                <a:latin typeface="Comic Sans MS" panose="030F0702030302020204" pitchFamily="66" charset="0"/>
              </a:rPr>
              <a:t>Stating the author’s purpose (persuading, informing or entertaining).</a:t>
            </a:r>
            <a:endParaRPr lang="en-US" sz="32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endParaRPr>
          </a:p>
          <a:p>
            <a:pPr marL="342900" indent="-342900">
              <a:buFont typeface="Arial" panose="020B0604020202020204" pitchFamily="34" charset="0"/>
              <a:buChar char="•"/>
            </a:pPr>
            <a:r>
              <a:rPr lang="en-US" sz="32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I</a:t>
            </a:r>
            <a:r>
              <a:rPr lang="en-US" sz="32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dentifying hidden messages or themes.</a:t>
            </a:r>
          </a:p>
          <a:p>
            <a:pPr marL="342900" indent="-342900">
              <a:buFont typeface="Arial" panose="020B0604020202020204" pitchFamily="34" charset="0"/>
              <a:buChar char="•"/>
            </a:pPr>
            <a:r>
              <a:rPr lang="en-US" sz="32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E</a:t>
            </a:r>
            <a:r>
              <a:rPr lang="en-US" sz="32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xplaining how the author used characters or problems to change my perspective.</a:t>
            </a:r>
          </a:p>
          <a:p>
            <a:pPr marL="342900" indent="-342900">
              <a:buFont typeface="Arial" panose="020B0604020202020204" pitchFamily="34" charset="0"/>
              <a:buChar char="•"/>
            </a:pPr>
            <a:r>
              <a:rPr lang="en-US" sz="32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rPr>
              <a:t>Thinking about what life lessons the story has taught me.</a:t>
            </a:r>
            <a:endParaRPr lang="en-US" sz="3200" b="1" i="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Comic Sans MS" panose="030F0702030302020204" pitchFamily="66" charset="0"/>
            </a:endParaRPr>
          </a:p>
        </p:txBody>
      </p:sp>
      <p:sp>
        <p:nvSpPr>
          <p:cNvPr id="3" name="TextBox 2">
            <a:extLst>
              <a:ext uri="{FF2B5EF4-FFF2-40B4-BE49-F238E27FC236}">
                <a16:creationId xmlns:a16="http://schemas.microsoft.com/office/drawing/2014/main" id="{43A357F7-5FB3-4BB4-9160-F85C3AA9D356}"/>
              </a:ext>
            </a:extLst>
          </p:cNvPr>
          <p:cNvSpPr txBox="1"/>
          <p:nvPr/>
        </p:nvSpPr>
        <p:spPr>
          <a:xfrm>
            <a:off x="4903304" y="4267200"/>
            <a:ext cx="2213113" cy="1643270"/>
          </a:xfrm>
          <a:prstGeom prst="rect">
            <a:avLst/>
          </a:prstGeom>
          <a:noFill/>
        </p:spPr>
        <p:txBody>
          <a:bodyPr wrap="square" rtlCol="0">
            <a:spAutoFit/>
          </a:bodyPr>
          <a:lstStyle/>
          <a:p>
            <a:endParaRPr lang="en-CA" dirty="0"/>
          </a:p>
        </p:txBody>
      </p:sp>
    </p:spTree>
    <p:extLst>
      <p:ext uri="{BB962C8B-B14F-4D97-AF65-F5344CB8AC3E}">
        <p14:creationId xmlns:p14="http://schemas.microsoft.com/office/powerpoint/2010/main" val="2836566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F55E64-4AAF-4183-83AA-755C6E6927EE}"/>
              </a:ext>
            </a:extLst>
          </p:cNvPr>
          <p:cNvSpPr txBox="1"/>
          <p:nvPr/>
        </p:nvSpPr>
        <p:spPr>
          <a:xfrm>
            <a:off x="914401" y="689113"/>
            <a:ext cx="10668000" cy="8402300"/>
          </a:xfrm>
          <a:prstGeom prst="rect">
            <a:avLst/>
          </a:prstGeom>
          <a:noFill/>
        </p:spPr>
        <p:txBody>
          <a:bodyPr wrap="square" rtlCol="0">
            <a:spAutoFit/>
          </a:bodyPr>
          <a:lstStyle/>
          <a:p>
            <a:r>
              <a:rPr lang="en-US" sz="2000" b="1" dirty="0">
                <a:latin typeface="Ink Free" panose="03080402000500000000" pitchFamily="66" charset="0"/>
              </a:rPr>
              <a:t>I think the author had two </a:t>
            </a:r>
            <a:r>
              <a:rPr lang="en-US" sz="2000" b="1" dirty="0">
                <a:highlight>
                  <a:srgbClr val="FFFF00"/>
                </a:highlight>
                <a:latin typeface="Ink Free" panose="03080402000500000000" pitchFamily="66" charset="0"/>
              </a:rPr>
              <a:t>purposes</a:t>
            </a:r>
            <a:r>
              <a:rPr lang="en-US" sz="2000" b="1" dirty="0">
                <a:latin typeface="Ink Free" panose="03080402000500000000" pitchFamily="66" charset="0"/>
              </a:rPr>
              <a:t> in mind. The first was to entertain me through humor, funny pictures and a wacky character!  The second was to persuade me through </a:t>
            </a:r>
            <a:r>
              <a:rPr lang="en-US" sz="2000" b="1" dirty="0" err="1">
                <a:latin typeface="Ink Free" panose="03080402000500000000" pitchFamily="66" charset="0"/>
              </a:rPr>
              <a:t>Wacky’s</a:t>
            </a:r>
            <a:r>
              <a:rPr lang="en-US" sz="2000" b="1" dirty="0">
                <a:latin typeface="Ink Free" panose="03080402000500000000" pitchFamily="66" charset="0"/>
              </a:rPr>
              <a:t> actions and personality that appearances are deceiving and that it’s great when people dare to be different!  The story was comical and fictional so I don’t think the author’s message was meant to teach me about penguins.</a:t>
            </a:r>
          </a:p>
          <a:p>
            <a:endParaRPr lang="en-US" sz="2000" b="1" dirty="0">
              <a:latin typeface="Ink Free" panose="03080402000500000000" pitchFamily="66" charset="0"/>
            </a:endParaRPr>
          </a:p>
          <a:p>
            <a:r>
              <a:rPr lang="en-US" sz="2000" b="1" dirty="0">
                <a:latin typeface="Ink Free" panose="03080402000500000000" pitchFamily="66" charset="0"/>
              </a:rPr>
              <a:t>The author had several hidden messages. After reading the story, I felt the author identified important themes through the characters, problems and events of the story.  It taught me that we all shine in different ways and that it is important to be yourself. It also taught me to persevere and to have courage. The penguins and audience learned that differences can bring people together.</a:t>
            </a:r>
          </a:p>
          <a:p>
            <a:endParaRPr lang="en-US" sz="2000" b="1" dirty="0">
              <a:latin typeface="Ink Free" panose="03080402000500000000" pitchFamily="66" charset="0"/>
            </a:endParaRPr>
          </a:p>
          <a:p>
            <a:r>
              <a:rPr lang="en-US" sz="2000" b="1" dirty="0">
                <a:latin typeface="Ink Free" panose="03080402000500000000" pitchFamily="66" charset="0"/>
              </a:rPr>
              <a:t>I like how </a:t>
            </a:r>
            <a:r>
              <a:rPr lang="en-US" sz="2000" b="1" dirty="0" err="1">
                <a:latin typeface="Ink Free" panose="03080402000500000000" pitchFamily="66" charset="0"/>
              </a:rPr>
              <a:t>Tacky’s</a:t>
            </a:r>
            <a:r>
              <a:rPr lang="en-US" sz="2000" b="1" dirty="0">
                <a:latin typeface="Ink Free" panose="03080402000500000000" pitchFamily="66" charset="0"/>
              </a:rPr>
              <a:t> actions changed the perspective of others. In the end, his own team, as well as the judges and audience changed their perspectives, as well as appreciated his humor and unique talent. I know the author was trying to persuade me to empathize and cheer for Tacky.  He used illustrations, language and actions to make me feel sorry for and learn from Tacky.  I am a teacher and it reminds me of how important it is to acknowledge the talents and abilities of all students. It also teaches me to persevere. I sometimes get frustrated learning about the fast changing technology today. Tacky changed my perspective in that you have to take risks and believe in yourself to be successful.</a:t>
            </a:r>
          </a:p>
          <a:p>
            <a:endParaRPr lang="en-US" sz="2000" b="1" dirty="0">
              <a:latin typeface="Ink Free" panose="03080402000500000000" pitchFamily="66" charset="0"/>
            </a:endParaRPr>
          </a:p>
          <a:p>
            <a:endParaRPr lang="en-US" sz="2000" b="1" dirty="0">
              <a:latin typeface="Ink Free" panose="03080402000500000000" pitchFamily="66" charset="0"/>
            </a:endParaRPr>
          </a:p>
          <a:p>
            <a:endParaRPr lang="en-US" sz="2000" b="1" dirty="0">
              <a:latin typeface="Ink Free" panose="03080402000500000000" pitchFamily="66" charset="0"/>
            </a:endParaRPr>
          </a:p>
          <a:p>
            <a:endParaRPr lang="en-US" sz="2000" b="1" dirty="0">
              <a:latin typeface="Ink Free" panose="03080402000500000000" pitchFamily="66" charset="0"/>
            </a:endParaRPr>
          </a:p>
          <a:p>
            <a:endParaRPr lang="en-US" sz="2000" b="1" dirty="0">
              <a:latin typeface="Ink Free" panose="03080402000500000000" pitchFamily="66" charset="0"/>
            </a:endParaRPr>
          </a:p>
          <a:p>
            <a:endParaRPr lang="en-US" sz="2000" b="1" dirty="0">
              <a:latin typeface="Ink Free" panose="03080402000500000000" pitchFamily="66" charset="0"/>
            </a:endParaRPr>
          </a:p>
          <a:p>
            <a:endParaRPr lang="en-CA" sz="2000" b="1" dirty="0">
              <a:latin typeface="Ink Free" panose="03080402000500000000" pitchFamily="66" charset="0"/>
            </a:endParaRPr>
          </a:p>
        </p:txBody>
      </p:sp>
    </p:spTree>
    <p:extLst>
      <p:ext uri="{BB962C8B-B14F-4D97-AF65-F5344CB8AC3E}">
        <p14:creationId xmlns:p14="http://schemas.microsoft.com/office/powerpoint/2010/main" val="2208526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F47CA7C65B444C844855EFBA80EB1D" ma:contentTypeVersion="9" ma:contentTypeDescription="Create a new document." ma:contentTypeScope="" ma:versionID="f4f55226c19ca4ff0783a93421ddfd92">
  <xsd:schema xmlns:xsd="http://www.w3.org/2001/XMLSchema" xmlns:xs="http://www.w3.org/2001/XMLSchema" xmlns:p="http://schemas.microsoft.com/office/2006/metadata/properties" xmlns:ns2="9a9f9016-6aff-47cd-8247-d4bfe8ea27c0" targetNamespace="http://schemas.microsoft.com/office/2006/metadata/properties" ma:root="true" ma:fieldsID="2675a775d352f948bf2998c40adfc8b6" ns2:_="">
    <xsd:import namespace="9a9f9016-6aff-47cd-8247-d4bfe8ea27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f9016-6aff-47cd-8247-d4bfe8ea27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8A00A2-00B0-42EE-BAED-FC4E1AF6AF08}"/>
</file>

<file path=customXml/itemProps2.xml><?xml version="1.0" encoding="utf-8"?>
<ds:datastoreItem xmlns:ds="http://schemas.openxmlformats.org/officeDocument/2006/customXml" ds:itemID="{99AFDE49-B3A7-4D3F-A68A-D0AA104622CA}">
  <ds:schemaRefs>
    <ds:schemaRef ds:uri="http://purl.org/dc/dcmitype/"/>
    <ds:schemaRef ds:uri="c17d24db-1525-423a-a246-76d2fc38ff69"/>
    <ds:schemaRef ds:uri="http://schemas.openxmlformats.org/package/2006/metadata/core-properties"/>
    <ds:schemaRef ds:uri="http://purl.org/dc/terms/"/>
    <ds:schemaRef ds:uri="http://schemas.microsoft.com/office/2006/documentManagement/types"/>
    <ds:schemaRef ds:uri="http://www.w3.org/XML/1998/namespace"/>
    <ds:schemaRef ds:uri="http://schemas.microsoft.com/office/infopath/2007/PartnerControls"/>
    <ds:schemaRef ds:uri="2dfdbd87-feb3-4b3a-b11d-aaad4bfbe884"/>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8ED4647B-76D9-41A7-B551-C026AC59D6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835</TotalTime>
  <Words>950</Words>
  <Application>Microsoft Office PowerPoint</Application>
  <PresentationFormat>Widescreen</PresentationFormat>
  <Paragraphs>79</Paragraphs>
  <Slides>12</Slides>
  <Notes>0</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Comic Sans MS</vt:lpstr>
      <vt:lpstr>Ink Free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Arlene Wagar</dc:creator>
  <cp:lastModifiedBy>Arlene Wagar</cp:lastModifiedBy>
  <cp:revision>2</cp:revision>
  <dcterms:created xsi:type="dcterms:W3CDTF">2020-05-07T04:23:08Z</dcterms:created>
  <dcterms:modified xsi:type="dcterms:W3CDTF">2020-05-07T18:59:04Z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0x010100E6F47CA7C65B444C844855EFBA80EB1D</vt:lpwstr>
  </property>
</Properties>
</file>