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9" r:id="rId5"/>
    <p:sldId id="270" r:id="rId6"/>
    <p:sldId id="273" r:id="rId7"/>
    <p:sldId id="271" r:id="rId8"/>
    <p:sldId id="274" r:id="rId9"/>
    <p:sldId id="275" r:id="rId10"/>
    <p:sldId id="27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35D9BF-FB24-4450-A08D-7DE5DB4B5F20}" v="19" dt="2020-05-21T19:59:02.878"/>
    <p1510:client id="{65FED098-5EB4-4897-B2E7-B107E7EFAE15}" v="38" dt="2020-05-21T18:04:04.1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lene Wagar" userId="S::arlene.wagar@lethsd.ab.ca::0fa6c9e0-9083-40e9-993a-9f86a248f3d5" providerId="AD" clId="Web-{4435D9BF-FB24-4450-A08D-7DE5DB4B5F20}"/>
    <pc:docChg chg="modSld">
      <pc:chgData name="Arlene Wagar" userId="S::arlene.wagar@lethsd.ab.ca::0fa6c9e0-9083-40e9-993a-9f86a248f3d5" providerId="AD" clId="Web-{4435D9BF-FB24-4450-A08D-7DE5DB4B5F20}" dt="2020-05-21T19:59:02.878" v="18" actId="20577"/>
      <pc:docMkLst>
        <pc:docMk/>
      </pc:docMkLst>
      <pc:sldChg chg="modSp">
        <pc:chgData name="Arlene Wagar" userId="S::arlene.wagar@lethsd.ab.ca::0fa6c9e0-9083-40e9-993a-9f86a248f3d5" providerId="AD" clId="Web-{4435D9BF-FB24-4450-A08D-7DE5DB4B5F20}" dt="2020-05-21T19:57:19.355" v="0" actId="14100"/>
        <pc:sldMkLst>
          <pc:docMk/>
          <pc:sldMk cId="1326778885" sldId="273"/>
        </pc:sldMkLst>
        <pc:spChg chg="mod">
          <ac:chgData name="Arlene Wagar" userId="S::arlene.wagar@lethsd.ab.ca::0fa6c9e0-9083-40e9-993a-9f86a248f3d5" providerId="AD" clId="Web-{4435D9BF-FB24-4450-A08D-7DE5DB4B5F20}" dt="2020-05-21T19:57:19.355" v="0" actId="14100"/>
          <ac:spMkLst>
            <pc:docMk/>
            <pc:sldMk cId="1326778885" sldId="273"/>
            <ac:spMk id="11" creationId="{33A9F118-B8AF-44E8-92E9-B863255A4340}"/>
          </ac:spMkLst>
        </pc:spChg>
      </pc:sldChg>
      <pc:sldChg chg="modSp">
        <pc:chgData name="Arlene Wagar" userId="S::arlene.wagar@lethsd.ab.ca::0fa6c9e0-9083-40e9-993a-9f86a248f3d5" providerId="AD" clId="Web-{4435D9BF-FB24-4450-A08D-7DE5DB4B5F20}" dt="2020-05-21T19:59:02.878" v="17" actId="20577"/>
        <pc:sldMkLst>
          <pc:docMk/>
          <pc:sldMk cId="3295072981" sldId="274"/>
        </pc:sldMkLst>
        <pc:spChg chg="mod">
          <ac:chgData name="Arlene Wagar" userId="S::arlene.wagar@lethsd.ab.ca::0fa6c9e0-9083-40e9-993a-9f86a248f3d5" providerId="AD" clId="Web-{4435D9BF-FB24-4450-A08D-7DE5DB4B5F20}" dt="2020-05-21T19:59:02.878" v="17" actId="20577"/>
          <ac:spMkLst>
            <pc:docMk/>
            <pc:sldMk cId="3295072981" sldId="274"/>
            <ac:spMk id="9" creationId="{1D418D4E-0149-46BF-8B4E-273A4C613A4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A24C53-3A80-48C8-87DD-103BEA7DD0E7}" type="datetimeFigureOut">
              <a:rPr lang="en-CA" smtClean="0"/>
              <a:t>2020-05-21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50DF25-3B38-44EE-B293-04C7B939F556}" type="slidenum">
              <a:rPr lang="en-CA" smtClean="0"/>
              <a:t>‹#›</a:t>
            </a:fld>
            <a:endParaRPr lang="en-CA"/>
          </a:p>
        </p:txBody>
      </p:sp>
    </p:spTree>
    <p:extLst>
      <p:ext uri="{BB962C8B-B14F-4D97-AF65-F5344CB8AC3E}">
        <p14:creationId xmlns:p14="http://schemas.microsoft.com/office/powerpoint/2010/main" val="3637500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A24C53-3A80-48C8-87DD-103BEA7DD0E7}" type="datetimeFigureOut">
              <a:rPr lang="en-CA" smtClean="0"/>
              <a:t>2020-05-21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50DF25-3B38-44EE-B293-04C7B939F556}" type="slidenum">
              <a:rPr lang="en-CA" smtClean="0"/>
              <a:t>‹#›</a:t>
            </a:fld>
            <a:endParaRPr lang="en-CA"/>
          </a:p>
        </p:txBody>
      </p:sp>
    </p:spTree>
    <p:extLst>
      <p:ext uri="{BB962C8B-B14F-4D97-AF65-F5344CB8AC3E}">
        <p14:creationId xmlns:p14="http://schemas.microsoft.com/office/powerpoint/2010/main" val="708730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A24C53-3A80-48C8-87DD-103BEA7DD0E7}" type="datetimeFigureOut">
              <a:rPr lang="en-CA" smtClean="0"/>
              <a:t>2020-05-21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50DF25-3B38-44EE-B293-04C7B939F556}" type="slidenum">
              <a:rPr lang="en-CA" smtClean="0"/>
              <a:t>‹#›</a:t>
            </a:fld>
            <a:endParaRPr lang="en-CA"/>
          </a:p>
        </p:txBody>
      </p:sp>
    </p:spTree>
    <p:extLst>
      <p:ext uri="{BB962C8B-B14F-4D97-AF65-F5344CB8AC3E}">
        <p14:creationId xmlns:p14="http://schemas.microsoft.com/office/powerpoint/2010/main" val="3237902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A24C53-3A80-48C8-87DD-103BEA7DD0E7}" type="datetimeFigureOut">
              <a:rPr lang="en-CA" smtClean="0"/>
              <a:t>2020-05-21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50DF25-3B38-44EE-B293-04C7B939F556}" type="slidenum">
              <a:rPr lang="en-CA" smtClean="0"/>
              <a:t>‹#›</a:t>
            </a:fld>
            <a:endParaRPr lang="en-CA"/>
          </a:p>
        </p:txBody>
      </p:sp>
    </p:spTree>
    <p:extLst>
      <p:ext uri="{BB962C8B-B14F-4D97-AF65-F5344CB8AC3E}">
        <p14:creationId xmlns:p14="http://schemas.microsoft.com/office/powerpoint/2010/main" val="3454913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A24C53-3A80-48C8-87DD-103BEA7DD0E7}" type="datetimeFigureOut">
              <a:rPr lang="en-CA" smtClean="0"/>
              <a:t>2020-05-21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50DF25-3B38-44EE-B293-04C7B939F556}" type="slidenum">
              <a:rPr lang="en-CA" smtClean="0"/>
              <a:t>‹#›</a:t>
            </a:fld>
            <a:endParaRPr lang="en-CA"/>
          </a:p>
        </p:txBody>
      </p:sp>
    </p:spTree>
    <p:extLst>
      <p:ext uri="{BB962C8B-B14F-4D97-AF65-F5344CB8AC3E}">
        <p14:creationId xmlns:p14="http://schemas.microsoft.com/office/powerpoint/2010/main" val="356429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A24C53-3A80-48C8-87DD-103BEA7DD0E7}" type="datetimeFigureOut">
              <a:rPr lang="en-CA" smtClean="0"/>
              <a:t>2020-05-21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450DF25-3B38-44EE-B293-04C7B939F556}" type="slidenum">
              <a:rPr lang="en-CA" smtClean="0"/>
              <a:t>‹#›</a:t>
            </a:fld>
            <a:endParaRPr lang="en-CA"/>
          </a:p>
        </p:txBody>
      </p:sp>
    </p:spTree>
    <p:extLst>
      <p:ext uri="{BB962C8B-B14F-4D97-AF65-F5344CB8AC3E}">
        <p14:creationId xmlns:p14="http://schemas.microsoft.com/office/powerpoint/2010/main" val="333869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A24C53-3A80-48C8-87DD-103BEA7DD0E7}" type="datetimeFigureOut">
              <a:rPr lang="en-CA" smtClean="0"/>
              <a:t>2020-05-21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450DF25-3B38-44EE-B293-04C7B939F556}" type="slidenum">
              <a:rPr lang="en-CA" smtClean="0"/>
              <a:t>‹#›</a:t>
            </a:fld>
            <a:endParaRPr lang="en-CA"/>
          </a:p>
        </p:txBody>
      </p:sp>
    </p:spTree>
    <p:extLst>
      <p:ext uri="{BB962C8B-B14F-4D97-AF65-F5344CB8AC3E}">
        <p14:creationId xmlns:p14="http://schemas.microsoft.com/office/powerpoint/2010/main" val="284493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A24C53-3A80-48C8-87DD-103BEA7DD0E7}" type="datetimeFigureOut">
              <a:rPr lang="en-CA" smtClean="0"/>
              <a:t>2020-05-21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450DF25-3B38-44EE-B293-04C7B939F556}" type="slidenum">
              <a:rPr lang="en-CA" smtClean="0"/>
              <a:t>‹#›</a:t>
            </a:fld>
            <a:endParaRPr lang="en-CA"/>
          </a:p>
        </p:txBody>
      </p:sp>
    </p:spTree>
    <p:extLst>
      <p:ext uri="{BB962C8B-B14F-4D97-AF65-F5344CB8AC3E}">
        <p14:creationId xmlns:p14="http://schemas.microsoft.com/office/powerpoint/2010/main" val="2337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24C53-3A80-48C8-87DD-103BEA7DD0E7}" type="datetimeFigureOut">
              <a:rPr lang="en-CA" smtClean="0"/>
              <a:t>2020-05-21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450DF25-3B38-44EE-B293-04C7B939F556}" type="slidenum">
              <a:rPr lang="en-CA" smtClean="0"/>
              <a:t>‹#›</a:t>
            </a:fld>
            <a:endParaRPr lang="en-CA"/>
          </a:p>
        </p:txBody>
      </p:sp>
    </p:spTree>
    <p:extLst>
      <p:ext uri="{BB962C8B-B14F-4D97-AF65-F5344CB8AC3E}">
        <p14:creationId xmlns:p14="http://schemas.microsoft.com/office/powerpoint/2010/main" val="2135712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A24C53-3A80-48C8-87DD-103BEA7DD0E7}" type="datetimeFigureOut">
              <a:rPr lang="en-CA" smtClean="0"/>
              <a:t>2020-05-21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450DF25-3B38-44EE-B293-04C7B939F556}" type="slidenum">
              <a:rPr lang="en-CA" smtClean="0"/>
              <a:t>‹#›</a:t>
            </a:fld>
            <a:endParaRPr lang="en-CA"/>
          </a:p>
        </p:txBody>
      </p:sp>
    </p:spTree>
    <p:extLst>
      <p:ext uri="{BB962C8B-B14F-4D97-AF65-F5344CB8AC3E}">
        <p14:creationId xmlns:p14="http://schemas.microsoft.com/office/powerpoint/2010/main" val="884313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A24C53-3A80-48C8-87DD-103BEA7DD0E7}" type="datetimeFigureOut">
              <a:rPr lang="en-CA" smtClean="0"/>
              <a:t>2020-05-21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450DF25-3B38-44EE-B293-04C7B939F556}" type="slidenum">
              <a:rPr lang="en-CA" smtClean="0"/>
              <a:t>‹#›</a:t>
            </a:fld>
            <a:endParaRPr lang="en-CA"/>
          </a:p>
        </p:txBody>
      </p:sp>
    </p:spTree>
    <p:extLst>
      <p:ext uri="{BB962C8B-B14F-4D97-AF65-F5344CB8AC3E}">
        <p14:creationId xmlns:p14="http://schemas.microsoft.com/office/powerpoint/2010/main" val="1605298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A24C53-3A80-48C8-87DD-103BEA7DD0E7}" type="datetimeFigureOut">
              <a:rPr lang="en-CA" smtClean="0"/>
              <a:t>2020-05-21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50DF25-3B38-44EE-B293-04C7B939F556}" type="slidenum">
              <a:rPr lang="en-CA" smtClean="0"/>
              <a:t>‹#›</a:t>
            </a:fld>
            <a:endParaRPr lang="en-CA"/>
          </a:p>
        </p:txBody>
      </p:sp>
    </p:spTree>
    <p:extLst>
      <p:ext uri="{BB962C8B-B14F-4D97-AF65-F5344CB8AC3E}">
        <p14:creationId xmlns:p14="http://schemas.microsoft.com/office/powerpoint/2010/main" val="975453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pngimg.com/download/5979" TargetMode="External"/><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inganewsongpoetry.blogspot.com/2013/03/home-drawn-spring-alphabet.html" TargetMode="External"/><Relationship Id="rId5" Type="http://schemas.openxmlformats.org/officeDocument/2006/relationships/image" Target="../media/image2.jpg"/><Relationship Id="rId4" Type="http://schemas.openxmlformats.org/officeDocument/2006/relationships/hyperlink" Target="https://creativecommons.org/licenses/by-nc/3.0/" TargetMode="External"/><Relationship Id="rId9" Type="http://schemas.openxmlformats.org/officeDocument/2006/relationships/hyperlink" Target="https://openclipart.org/detail/241693/checkered-chromatic-question-mar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Bp01Egn90C8?feature=oembed" TargetMode="Externa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wWYpj9aqTr0" TargetMode="External"/><Relationship Id="rId2" Type="http://schemas.openxmlformats.org/officeDocument/2006/relationships/slideLayout" Target="../slideLayouts/slideLayout7.xml"/><Relationship Id="rId1" Type="http://schemas.openxmlformats.org/officeDocument/2006/relationships/video" Target="https://www.youtube.com/embed/wWYpj9aqTr0?feature=oembed"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WjqiU5FgsYc?feature=oembed" TargetMode="External"/><Relationship Id="rId5" Type="http://schemas.openxmlformats.org/officeDocument/2006/relationships/hyperlink" Target="https://www.youtube.com/watch?v=WjqiU5FgsYc" TargetMode="Externa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lethsd51-my.sharepoint.com/personal/arlene_wagar_lethsd_ab_ca/Documents/Desktop/character%20traits%20development%20pdf.pdf"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83EA45-441F-4CE1-A5CE-245386C9EE5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410701" y="4148765"/>
            <a:ext cx="2580856" cy="2567951"/>
          </a:xfrm>
          <a:prstGeom prst="rect">
            <a:avLst/>
          </a:prstGeom>
        </p:spPr>
      </p:pic>
      <p:sp>
        <p:nvSpPr>
          <p:cNvPr id="4" name="TextBox 3">
            <a:extLst>
              <a:ext uri="{FF2B5EF4-FFF2-40B4-BE49-F238E27FC236}">
                <a16:creationId xmlns:a16="http://schemas.microsoft.com/office/drawing/2014/main" id="{4C1D1084-63A7-4EFF-B690-4B471C85CCCD}"/>
              </a:ext>
            </a:extLst>
          </p:cNvPr>
          <p:cNvSpPr txBox="1"/>
          <p:nvPr/>
        </p:nvSpPr>
        <p:spPr>
          <a:xfrm flipH="1">
            <a:off x="9542230" y="7013782"/>
            <a:ext cx="333289" cy="3554819"/>
          </a:xfrm>
          <a:prstGeom prst="rect">
            <a:avLst/>
          </a:prstGeom>
          <a:noFill/>
        </p:spPr>
        <p:txBody>
          <a:bodyPr wrap="square" rtlCol="0">
            <a:spAutoFit/>
          </a:bodyPr>
          <a:lstStyle/>
          <a:p>
            <a:r>
              <a:rPr lang="en-CA" sz="900">
                <a:hlinkClick r:id="rId3" tooltip="http://pngimg.com/download/5979"/>
              </a:rPr>
              <a:t>This Photo</a:t>
            </a:r>
            <a:r>
              <a:rPr lang="en-CA" sz="900"/>
              <a:t> by Unknown Author is licensed under </a:t>
            </a:r>
            <a:r>
              <a:rPr lang="en-CA" sz="900">
                <a:hlinkClick r:id="rId4" tooltip="https://creativecommons.org/licenses/by-nc/3.0/"/>
              </a:rPr>
              <a:t>CC BY-NC</a:t>
            </a:r>
            <a:endParaRPr lang="en-CA" sz="900"/>
          </a:p>
        </p:txBody>
      </p:sp>
      <p:pic>
        <p:nvPicPr>
          <p:cNvPr id="6" name="Picture 5">
            <a:extLst>
              <a:ext uri="{FF2B5EF4-FFF2-40B4-BE49-F238E27FC236}">
                <a16:creationId xmlns:a16="http://schemas.microsoft.com/office/drawing/2014/main" id="{2D2580D4-2776-441C-A206-5371614FC2C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p:blipFill>
        <p:spPr>
          <a:xfrm>
            <a:off x="275062" y="4206240"/>
            <a:ext cx="1897875" cy="2454811"/>
          </a:xfrm>
          <a:prstGeom prst="rect">
            <a:avLst/>
          </a:prstGeom>
        </p:spPr>
      </p:pic>
      <p:pic>
        <p:nvPicPr>
          <p:cNvPr id="9" name="Picture 8">
            <a:extLst>
              <a:ext uri="{FF2B5EF4-FFF2-40B4-BE49-F238E27FC236}">
                <a16:creationId xmlns:a16="http://schemas.microsoft.com/office/drawing/2014/main" id="{54C16789-F37E-4B93-8BDD-9B11928A7FFD}"/>
              </a:ext>
            </a:extLst>
          </p:cNvPr>
          <p:cNvPicPr>
            <a:picLocks noChangeAspect="1"/>
          </p:cNvPicPr>
          <p:nvPr/>
        </p:nvPicPr>
        <p:blipFill>
          <a:blip r:embed="rId7"/>
          <a:stretch>
            <a:fillRect/>
          </a:stretch>
        </p:blipFill>
        <p:spPr>
          <a:xfrm rot="10800000">
            <a:off x="10043547" y="98474"/>
            <a:ext cx="1896020" cy="2456901"/>
          </a:xfrm>
          <a:prstGeom prst="rect">
            <a:avLst/>
          </a:prstGeom>
        </p:spPr>
      </p:pic>
      <p:sp>
        <p:nvSpPr>
          <p:cNvPr id="11" name="Rectangle 10">
            <a:extLst>
              <a:ext uri="{FF2B5EF4-FFF2-40B4-BE49-F238E27FC236}">
                <a16:creationId xmlns:a16="http://schemas.microsoft.com/office/drawing/2014/main" id="{6CFED224-E56F-404E-A404-8ADBA3FD0A35}"/>
              </a:ext>
            </a:extLst>
          </p:cNvPr>
          <p:cNvSpPr/>
          <p:nvPr/>
        </p:nvSpPr>
        <p:spPr>
          <a:xfrm>
            <a:off x="22939" y="235553"/>
            <a:ext cx="10207739" cy="3785652"/>
          </a:xfrm>
          <a:prstGeom prst="rect">
            <a:avLst/>
          </a:prstGeom>
          <a:noFill/>
        </p:spPr>
        <p:txBody>
          <a:bodyPr wrap="square" lIns="91440" tIns="45720" rIns="91440" bIns="45720">
            <a:spAutoFit/>
          </a:bodyPr>
          <a:lstStyle/>
          <a:p>
            <a:pPr algn="ctr"/>
            <a:endParaRPr lang="en-US" sz="4000" b="1" cap="none" spc="0" dirty="0">
              <a:ln w="22225">
                <a:solidFill>
                  <a:schemeClr val="accent2"/>
                </a:solidFill>
                <a:prstDash val="solid"/>
              </a:ln>
              <a:solidFill>
                <a:schemeClr val="accent4"/>
              </a:solidFill>
              <a:effectLst/>
            </a:endParaRPr>
          </a:p>
          <a:p>
            <a:pPr algn="ctr"/>
            <a:endParaRPr lang="en-US" sz="4000" b="1" dirty="0">
              <a:ln w="22225">
                <a:solidFill>
                  <a:schemeClr val="accent2"/>
                </a:solidFill>
                <a:prstDash val="solid"/>
              </a:ln>
              <a:solidFill>
                <a:schemeClr val="accent4"/>
              </a:solidFill>
            </a:endParaRPr>
          </a:p>
          <a:p>
            <a:pPr algn="ctr"/>
            <a:endParaRPr lang="en-US" sz="4000" b="1" dirty="0">
              <a:ln w="22225">
                <a:solidFill>
                  <a:schemeClr val="accent2"/>
                </a:solidFill>
                <a:prstDash val="solid"/>
              </a:ln>
              <a:solidFill>
                <a:schemeClr val="accent4"/>
              </a:solidFill>
            </a:endParaRPr>
          </a:p>
          <a:p>
            <a:pPr algn="ctr"/>
            <a:endParaRPr lang="en-US" sz="4000" b="1" cap="none" spc="0" dirty="0">
              <a:ln w="22225">
                <a:solidFill>
                  <a:schemeClr val="accent2"/>
                </a:solidFill>
                <a:prstDash val="solid"/>
              </a:ln>
              <a:solidFill>
                <a:schemeClr val="accent4"/>
              </a:solidFill>
              <a:effectLst/>
            </a:endParaRPr>
          </a:p>
          <a:p>
            <a:pPr algn="ctr"/>
            <a:r>
              <a:rPr lang="en-US" sz="4000" b="1" cap="none" spc="0" dirty="0">
                <a:ln w="22225">
                  <a:solidFill>
                    <a:schemeClr val="accent2"/>
                  </a:solidFill>
                  <a:prstDash val="solid"/>
                </a:ln>
                <a:solidFill>
                  <a:schemeClr val="accent4"/>
                </a:solidFill>
                <a:effectLst/>
              </a:rPr>
              <a:t>CHARACTERS ARE JUST LIKE PRESENTS- </a:t>
            </a:r>
          </a:p>
          <a:p>
            <a:pPr algn="ctr"/>
            <a:r>
              <a:rPr lang="en-US" sz="4000" b="1" cap="none" spc="0" dirty="0">
                <a:ln w="22225">
                  <a:solidFill>
                    <a:schemeClr val="accent2"/>
                  </a:solidFill>
                  <a:prstDash val="solid"/>
                </a:ln>
                <a:solidFill>
                  <a:schemeClr val="accent4"/>
                </a:solidFill>
                <a:effectLst/>
              </a:rPr>
              <a:t>THEY ARE FULL OF SURPRISES!</a:t>
            </a:r>
          </a:p>
        </p:txBody>
      </p:sp>
      <p:pic>
        <p:nvPicPr>
          <p:cNvPr id="13" name="Picture 12" descr="A picture containing device, kite&#10;&#10;Description automatically generated">
            <a:extLst>
              <a:ext uri="{FF2B5EF4-FFF2-40B4-BE49-F238E27FC236}">
                <a16:creationId xmlns:a16="http://schemas.microsoft.com/office/drawing/2014/main" id="{6AB97D55-1C3A-42F8-8380-92D3E3DEB88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0811841" y="4044703"/>
            <a:ext cx="917623" cy="1610751"/>
          </a:xfrm>
          <a:prstGeom prst="rect">
            <a:avLst/>
          </a:prstGeom>
        </p:spPr>
      </p:pic>
      <p:sp>
        <p:nvSpPr>
          <p:cNvPr id="14" name="Rectangle 13">
            <a:extLst>
              <a:ext uri="{FF2B5EF4-FFF2-40B4-BE49-F238E27FC236}">
                <a16:creationId xmlns:a16="http://schemas.microsoft.com/office/drawing/2014/main" id="{FE504130-9F0D-4734-85D2-1A29FF3D0304}"/>
              </a:ext>
            </a:extLst>
          </p:cNvPr>
          <p:cNvSpPr/>
          <p:nvPr/>
        </p:nvSpPr>
        <p:spPr>
          <a:xfrm>
            <a:off x="-42946" y="530088"/>
            <a:ext cx="10207739" cy="2123658"/>
          </a:xfrm>
          <a:prstGeom prst="rect">
            <a:avLst/>
          </a:prstGeom>
          <a:noFill/>
        </p:spPr>
        <p:txBody>
          <a:bodyPr wrap="square" lIns="91440" tIns="45720" rIns="91440" bIns="45720">
            <a:spAutoFit/>
          </a:bodyPr>
          <a:lstStyle/>
          <a:p>
            <a:pPr algn="ctr"/>
            <a:r>
              <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 LESSON ON …</a:t>
            </a:r>
          </a:p>
          <a:p>
            <a:pPr algn="ctr"/>
            <a:r>
              <a:rPr lang="en-US" sz="4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CHARACTER </a:t>
            </a:r>
            <a:r>
              <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TRAITS </a:t>
            </a:r>
            <a:r>
              <a:rPr lang="en-US" sz="4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AND DEVELOPMENT:</a:t>
            </a:r>
            <a:endPar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WHAT CAN CHARACTERS TEACH US?</a:t>
            </a:r>
            <a:endParaRPr lang="en-CA"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132080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4CA17-56AC-4367-813A-774ECA1D01A0}"/>
              </a:ext>
            </a:extLst>
          </p:cNvPr>
          <p:cNvPicPr>
            <a:picLocks noChangeAspect="1"/>
          </p:cNvPicPr>
          <p:nvPr/>
        </p:nvPicPr>
        <p:blipFill>
          <a:blip r:embed="rId2"/>
          <a:stretch>
            <a:fillRect/>
          </a:stretch>
        </p:blipFill>
        <p:spPr>
          <a:xfrm>
            <a:off x="277091" y="3986172"/>
            <a:ext cx="1857294" cy="2406719"/>
          </a:xfrm>
          <a:prstGeom prst="rect">
            <a:avLst/>
          </a:prstGeom>
        </p:spPr>
      </p:pic>
      <p:pic>
        <p:nvPicPr>
          <p:cNvPr id="3" name="Picture 2">
            <a:extLst>
              <a:ext uri="{FF2B5EF4-FFF2-40B4-BE49-F238E27FC236}">
                <a16:creationId xmlns:a16="http://schemas.microsoft.com/office/drawing/2014/main" id="{535B9808-8EFE-4F6C-97ED-B86355E7A010}"/>
              </a:ext>
            </a:extLst>
          </p:cNvPr>
          <p:cNvPicPr>
            <a:picLocks noChangeAspect="1"/>
          </p:cNvPicPr>
          <p:nvPr/>
        </p:nvPicPr>
        <p:blipFill>
          <a:blip r:embed="rId3"/>
          <a:stretch>
            <a:fillRect/>
          </a:stretch>
        </p:blipFill>
        <p:spPr>
          <a:xfrm rot="10800000">
            <a:off x="10141527" y="202932"/>
            <a:ext cx="1896020" cy="2456901"/>
          </a:xfrm>
          <a:prstGeom prst="rect">
            <a:avLst/>
          </a:prstGeom>
        </p:spPr>
      </p:pic>
      <p:sp>
        <p:nvSpPr>
          <p:cNvPr id="4" name="TextBox 3">
            <a:extLst>
              <a:ext uri="{FF2B5EF4-FFF2-40B4-BE49-F238E27FC236}">
                <a16:creationId xmlns:a16="http://schemas.microsoft.com/office/drawing/2014/main" id="{C912C8D8-1F9F-4753-A809-348C531A7A1D}"/>
              </a:ext>
            </a:extLst>
          </p:cNvPr>
          <p:cNvSpPr txBox="1"/>
          <p:nvPr/>
        </p:nvSpPr>
        <p:spPr>
          <a:xfrm>
            <a:off x="2134385" y="597149"/>
            <a:ext cx="8395069" cy="4524315"/>
          </a:xfrm>
          <a:prstGeom prst="rect">
            <a:avLst/>
          </a:prstGeom>
          <a:noFill/>
        </p:spPr>
        <p:txBody>
          <a:bodyPr wrap="square" rtlCol="0">
            <a:spAutoFit/>
          </a:bodyPr>
          <a:lstStyle/>
          <a:p>
            <a:r>
              <a:rPr lang="en-US" sz="2400" dirty="0">
                <a:latin typeface="Comic Sans MS" panose="030F0702030302020204" pitchFamily="66" charset="0"/>
              </a:rPr>
              <a:t>The best stories include engaging characters who draw you into their world and problems. Authors use different techniques to help you empathize with characters, as well as to question their actions or motives. Remember, even the best characters have flaws that lead to conflicts.</a:t>
            </a:r>
          </a:p>
          <a:p>
            <a:endParaRPr lang="en-US" sz="2400" dirty="0">
              <a:latin typeface="Comic Sans MS" panose="030F0702030302020204" pitchFamily="66" charset="0"/>
            </a:endParaRPr>
          </a:p>
          <a:p>
            <a:r>
              <a:rPr lang="en-US" sz="2400" dirty="0">
                <a:latin typeface="Comic Sans MS" panose="030F0702030302020204" pitchFamily="66" charset="0"/>
              </a:rPr>
              <a:t>Please view the next two video clips to learn how authors use character traits and character development to enable readers to learn about and make strong connections with their characters.  You will also find that characters change throughout a story. They often learn or teach us a valuable lesson.</a:t>
            </a:r>
            <a:endParaRPr lang="en-CA" sz="2400" dirty="0">
              <a:latin typeface="Comic Sans MS" panose="030F0702030302020204" pitchFamily="66" charset="0"/>
            </a:endParaRPr>
          </a:p>
        </p:txBody>
      </p:sp>
    </p:spTree>
    <p:extLst>
      <p:ext uri="{BB962C8B-B14F-4D97-AF65-F5344CB8AC3E}">
        <p14:creationId xmlns:p14="http://schemas.microsoft.com/office/powerpoint/2010/main" val="1295314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Character Traits Lesson">
            <a:hlinkClick r:id="" action="ppaction://media"/>
            <a:extLst>
              <a:ext uri="{FF2B5EF4-FFF2-40B4-BE49-F238E27FC236}">
                <a16:creationId xmlns:a16="http://schemas.microsoft.com/office/drawing/2014/main" id="{B2A1662C-3AED-481B-8CEE-BF984D872229}"/>
              </a:ext>
            </a:extLst>
          </p:cNvPr>
          <p:cNvPicPr>
            <a:picLocks noRot="1" noChangeAspect="1"/>
          </p:cNvPicPr>
          <p:nvPr>
            <a:videoFile r:link="rId1"/>
          </p:nvPr>
        </p:nvPicPr>
        <p:blipFill>
          <a:blip r:embed="rId3"/>
          <a:stretch>
            <a:fillRect/>
          </a:stretch>
        </p:blipFill>
        <p:spPr>
          <a:xfrm>
            <a:off x="2424239" y="878890"/>
            <a:ext cx="7536507" cy="5648276"/>
          </a:xfrm>
          <a:prstGeom prst="rect">
            <a:avLst/>
          </a:prstGeom>
        </p:spPr>
      </p:pic>
      <p:sp>
        <p:nvSpPr>
          <p:cNvPr id="9" name="Rectangle 8">
            <a:extLst>
              <a:ext uri="{FF2B5EF4-FFF2-40B4-BE49-F238E27FC236}">
                <a16:creationId xmlns:a16="http://schemas.microsoft.com/office/drawing/2014/main" id="{7DC94404-90C3-4124-85FC-10BD7B4B362C}"/>
              </a:ext>
            </a:extLst>
          </p:cNvPr>
          <p:cNvSpPr/>
          <p:nvPr/>
        </p:nvSpPr>
        <p:spPr>
          <a:xfrm>
            <a:off x="3481083" y="330834"/>
            <a:ext cx="184731" cy="369332"/>
          </a:xfrm>
          <a:prstGeom prst="rect">
            <a:avLst/>
          </a:prstGeom>
        </p:spPr>
        <p:txBody>
          <a:bodyPr wrap="none">
            <a:spAutoFit/>
          </a:bodyPr>
          <a:lstStyle/>
          <a:p>
            <a:endParaRPr lang="en-CA" dirty="0"/>
          </a:p>
        </p:txBody>
      </p:sp>
      <p:sp>
        <p:nvSpPr>
          <p:cNvPr id="10" name="Rectangle 9">
            <a:extLst>
              <a:ext uri="{FF2B5EF4-FFF2-40B4-BE49-F238E27FC236}">
                <a16:creationId xmlns:a16="http://schemas.microsoft.com/office/drawing/2014/main" id="{C097A3D9-5C38-4764-B9EF-BB4D95F7A033}"/>
              </a:ext>
            </a:extLst>
          </p:cNvPr>
          <p:cNvSpPr/>
          <p:nvPr/>
        </p:nvSpPr>
        <p:spPr>
          <a:xfrm>
            <a:off x="3712582" y="235530"/>
            <a:ext cx="4959819" cy="369332"/>
          </a:xfrm>
          <a:prstGeom prst="rect">
            <a:avLst/>
          </a:prstGeom>
        </p:spPr>
        <p:txBody>
          <a:bodyPr wrap="none">
            <a:spAutoFit/>
          </a:bodyPr>
          <a:lstStyle/>
          <a:p>
            <a:r>
              <a:rPr lang="en-CA" dirty="0">
                <a:hlinkClick r:id="rId4" action="ppaction://hlinksldjump"/>
              </a:rPr>
              <a:t>https://www.youtube.com/watch?v=Bp01Egn90C8</a:t>
            </a:r>
            <a:endParaRPr lang="en-CA" dirty="0"/>
          </a:p>
        </p:txBody>
      </p:sp>
      <p:sp>
        <p:nvSpPr>
          <p:cNvPr id="11" name="TextBox 10">
            <a:extLst>
              <a:ext uri="{FF2B5EF4-FFF2-40B4-BE49-F238E27FC236}">
                <a16:creationId xmlns:a16="http://schemas.microsoft.com/office/drawing/2014/main" id="{33A9F118-B8AF-44E8-92E9-B863255A4340}"/>
              </a:ext>
            </a:extLst>
          </p:cNvPr>
          <p:cNvSpPr txBox="1"/>
          <p:nvPr/>
        </p:nvSpPr>
        <p:spPr>
          <a:xfrm>
            <a:off x="9072979" y="452761"/>
            <a:ext cx="2467992" cy="584775"/>
          </a:xfrm>
          <a:prstGeom prst="rect">
            <a:avLst/>
          </a:prstGeom>
          <a:noFill/>
        </p:spPr>
        <p:txBody>
          <a:bodyPr wrap="square" rtlCol="0">
            <a:spAutoFit/>
          </a:bodyPr>
          <a:lstStyle/>
          <a:p>
            <a:r>
              <a:rPr lang="en-US" sz="1600" dirty="0">
                <a:solidFill>
                  <a:srgbClr val="FF0000"/>
                </a:solidFill>
              </a:rPr>
              <a:t>(Last slide is not applicable to this lesson.)</a:t>
            </a:r>
            <a:endParaRPr lang="en-CA" sz="1600" dirty="0">
              <a:solidFill>
                <a:srgbClr val="FF0000"/>
              </a:solidFill>
            </a:endParaRPr>
          </a:p>
        </p:txBody>
      </p:sp>
    </p:spTree>
    <p:extLst>
      <p:ext uri="{BB962C8B-B14F-4D97-AF65-F5344CB8AC3E}">
        <p14:creationId xmlns:p14="http://schemas.microsoft.com/office/powerpoint/2010/main" val="132677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A3C9F3-1BD9-4126-89E4-26EA93C1FE87}"/>
              </a:ext>
            </a:extLst>
          </p:cNvPr>
          <p:cNvSpPr/>
          <p:nvPr/>
        </p:nvSpPr>
        <p:spPr>
          <a:xfrm>
            <a:off x="3486388" y="633656"/>
            <a:ext cx="4954177" cy="369332"/>
          </a:xfrm>
          <a:prstGeom prst="rect">
            <a:avLst/>
          </a:prstGeom>
        </p:spPr>
        <p:txBody>
          <a:bodyPr wrap="none">
            <a:spAutoFit/>
          </a:bodyPr>
          <a:lstStyle/>
          <a:p>
            <a:r>
              <a:rPr lang="en-CA" dirty="0">
                <a:hlinkClick r:id="rId3"/>
              </a:rPr>
              <a:t>https://www.youtube.com/watch?v=wWYpj9aqTr0</a:t>
            </a:r>
            <a:endParaRPr lang="en-CA" dirty="0"/>
          </a:p>
        </p:txBody>
      </p:sp>
      <p:pic>
        <p:nvPicPr>
          <p:cNvPr id="3" name="Online Media 2" title="Character Traits and Character Development Lesson">
            <a:hlinkClick r:id="" action="ppaction://media"/>
            <a:extLst>
              <a:ext uri="{FF2B5EF4-FFF2-40B4-BE49-F238E27FC236}">
                <a16:creationId xmlns:a16="http://schemas.microsoft.com/office/drawing/2014/main" id="{BF513042-A9EB-45EB-9C8F-52F9DB6C7797}"/>
              </a:ext>
            </a:extLst>
          </p:cNvPr>
          <p:cNvPicPr>
            <a:picLocks noRot="1" noChangeAspect="1"/>
          </p:cNvPicPr>
          <p:nvPr>
            <a:videoFile r:link="rId1"/>
          </p:nvPr>
        </p:nvPicPr>
        <p:blipFill>
          <a:blip r:embed="rId4"/>
          <a:stretch>
            <a:fillRect/>
          </a:stretch>
        </p:blipFill>
        <p:spPr>
          <a:xfrm>
            <a:off x="1681552" y="1577009"/>
            <a:ext cx="8580112" cy="4826313"/>
          </a:xfrm>
          <a:prstGeom prst="rect">
            <a:avLst/>
          </a:prstGeom>
        </p:spPr>
      </p:pic>
    </p:spTree>
    <p:extLst>
      <p:ext uri="{BB962C8B-B14F-4D97-AF65-F5344CB8AC3E}">
        <p14:creationId xmlns:p14="http://schemas.microsoft.com/office/powerpoint/2010/main" val="107909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FE461B48-4A6A-45D5-B9C2-0C0A6535A35C}"/>
              </a:ext>
            </a:extLst>
          </p:cNvPr>
          <p:cNvSpPr/>
          <p:nvPr/>
        </p:nvSpPr>
        <p:spPr>
          <a:xfrm>
            <a:off x="6169982" y="1615737"/>
            <a:ext cx="5760082" cy="1049120"/>
          </a:xfrm>
          <a:prstGeom prst="rect">
            <a:avLst/>
          </a:prstGeom>
        </p:spPr>
        <p:txBody>
          <a:bodyPr vert="horz" lIns="91440" tIns="45720" rIns="91440" bIns="45720" rtlCol="0" anchor="t">
            <a:normAutofit/>
          </a:bodyPr>
          <a:lstStyle/>
          <a:p>
            <a:pPr lvl="0" defTabSz="914400">
              <a:lnSpc>
                <a:spcPct val="90000"/>
              </a:lnSpc>
              <a:spcBef>
                <a:spcPct val="0"/>
              </a:spcBef>
              <a:spcAft>
                <a:spcPts val="600"/>
              </a:spcAft>
            </a:pPr>
            <a:r>
              <a:rPr lang="en-US" sz="2800" b="1" dirty="0">
                <a:ln w="22225">
                  <a:solidFill>
                    <a:srgbClr val="ED7D31"/>
                  </a:solidFill>
                  <a:prstDash val="solid"/>
                </a:ln>
                <a:solidFill>
                  <a:srgbClr val="000000"/>
                </a:solidFill>
                <a:latin typeface="+mj-lt"/>
                <a:ea typeface="+mj-ea"/>
                <a:cs typeface="+mj-cs"/>
              </a:rPr>
              <a:t>CHARACTERS ARE JUST LIKE PRESENTS- </a:t>
            </a:r>
          </a:p>
          <a:p>
            <a:pPr lvl="0" defTabSz="914400">
              <a:lnSpc>
                <a:spcPct val="90000"/>
              </a:lnSpc>
              <a:spcBef>
                <a:spcPct val="0"/>
              </a:spcBef>
              <a:spcAft>
                <a:spcPts val="600"/>
              </a:spcAft>
            </a:pPr>
            <a:r>
              <a:rPr lang="en-US" sz="2800" b="1" dirty="0">
                <a:ln w="22225">
                  <a:solidFill>
                    <a:srgbClr val="ED7D31"/>
                  </a:solidFill>
                  <a:prstDash val="solid"/>
                </a:ln>
                <a:solidFill>
                  <a:srgbClr val="000000"/>
                </a:solidFill>
                <a:latin typeface="+mj-lt"/>
                <a:ea typeface="+mj-ea"/>
                <a:cs typeface="+mj-cs"/>
              </a:rPr>
              <a:t>         THEY ARE FULL OF SURPRISES!</a:t>
            </a:r>
          </a:p>
        </p:txBody>
      </p:sp>
      <p:sp>
        <p:nvSpPr>
          <p:cNvPr id="12"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CCCF355B-1256-44C5-8017-D0B28C4483E1}"/>
              </a:ext>
            </a:extLst>
          </p:cNvPr>
          <p:cNvPicPr>
            <a:picLocks noChangeAspect="1"/>
          </p:cNvPicPr>
          <p:nvPr/>
        </p:nvPicPr>
        <p:blipFill rotWithShape="1">
          <a:blip r:embed="rId3">
            <a:alphaModFix/>
          </a:blip>
          <a:srcRect t="5754" r="3" b="5444"/>
          <a:stretch/>
        </p:blipFill>
        <p:spPr>
          <a:xfrm>
            <a:off x="314326" y="1096848"/>
            <a:ext cx="4574784" cy="5264414"/>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4" name="TextBox 3">
            <a:extLst>
              <a:ext uri="{FF2B5EF4-FFF2-40B4-BE49-F238E27FC236}">
                <a16:creationId xmlns:a16="http://schemas.microsoft.com/office/drawing/2014/main" id="{6154355B-7735-45EF-99E8-90D2A57996F3}"/>
              </a:ext>
            </a:extLst>
          </p:cNvPr>
          <p:cNvSpPr txBox="1"/>
          <p:nvPr/>
        </p:nvSpPr>
        <p:spPr>
          <a:xfrm>
            <a:off x="6828634" y="2295525"/>
            <a:ext cx="4839491" cy="369332"/>
          </a:xfrm>
          <a:prstGeom prst="rect">
            <a:avLst/>
          </a:prstGeom>
          <a:noFill/>
        </p:spPr>
        <p:txBody>
          <a:bodyPr wrap="square" rtlCol="0">
            <a:spAutoFit/>
          </a:bodyPr>
          <a:lstStyle/>
          <a:p>
            <a:r>
              <a:rPr lang="en-US" dirty="0"/>
              <a:t> </a:t>
            </a:r>
            <a:endParaRPr lang="en-CA" dirty="0"/>
          </a:p>
        </p:txBody>
      </p:sp>
      <p:sp>
        <p:nvSpPr>
          <p:cNvPr id="6" name="TextBox 5">
            <a:extLst>
              <a:ext uri="{FF2B5EF4-FFF2-40B4-BE49-F238E27FC236}">
                <a16:creationId xmlns:a16="http://schemas.microsoft.com/office/drawing/2014/main" id="{95D8CA13-29B7-4829-A0B2-5ED95773F965}"/>
              </a:ext>
            </a:extLst>
          </p:cNvPr>
          <p:cNvSpPr txBox="1"/>
          <p:nvPr/>
        </p:nvSpPr>
        <p:spPr>
          <a:xfrm>
            <a:off x="7253056" y="665824"/>
            <a:ext cx="4021585" cy="830997"/>
          </a:xfrm>
          <a:prstGeom prst="rect">
            <a:avLst/>
          </a:prstGeom>
          <a:noFill/>
        </p:spPr>
        <p:txBody>
          <a:bodyPr wrap="square" rtlCol="0">
            <a:spAutoFit/>
          </a:bodyPr>
          <a:lstStyle/>
          <a:p>
            <a:r>
              <a:rPr lang="en-US" sz="2400" b="1" i="1" dirty="0">
                <a:latin typeface="Comic Sans MS" panose="030F0702030302020204" pitchFamily="66" charset="0"/>
              </a:rPr>
              <a:t>On the first slide, you read the following….</a:t>
            </a:r>
            <a:endParaRPr lang="en-CA" sz="2400" b="1" i="1" dirty="0">
              <a:latin typeface="Comic Sans MS" panose="030F0702030302020204" pitchFamily="66" charset="0"/>
            </a:endParaRPr>
          </a:p>
        </p:txBody>
      </p:sp>
      <p:sp>
        <p:nvSpPr>
          <p:cNvPr id="7" name="TextBox 6">
            <a:extLst>
              <a:ext uri="{FF2B5EF4-FFF2-40B4-BE49-F238E27FC236}">
                <a16:creationId xmlns:a16="http://schemas.microsoft.com/office/drawing/2014/main" id="{BB33AD66-00ED-4FC0-8002-A286C1E3D1D8}"/>
              </a:ext>
            </a:extLst>
          </p:cNvPr>
          <p:cNvSpPr txBox="1"/>
          <p:nvPr/>
        </p:nvSpPr>
        <p:spPr>
          <a:xfrm>
            <a:off x="6924583" y="2783773"/>
            <a:ext cx="4199137" cy="1200329"/>
          </a:xfrm>
          <a:prstGeom prst="rect">
            <a:avLst/>
          </a:prstGeom>
          <a:noFill/>
        </p:spPr>
        <p:txBody>
          <a:bodyPr wrap="square" rtlCol="0">
            <a:spAutoFit/>
          </a:bodyPr>
          <a:lstStyle/>
          <a:p>
            <a:r>
              <a:rPr lang="en-US" sz="2400" b="1" i="1" dirty="0">
                <a:latin typeface="Comic Sans MS" panose="030F0702030302020204" pitchFamily="66" charset="0"/>
              </a:rPr>
              <a:t>Please go to the next slide to view the following short film entitled </a:t>
            </a:r>
            <a:r>
              <a:rPr lang="en-US" sz="2400" b="1" i="1" u="sng" dirty="0">
                <a:solidFill>
                  <a:schemeClr val="accent6"/>
                </a:solidFill>
                <a:latin typeface="Comic Sans MS" panose="030F0702030302020204" pitchFamily="66" charset="0"/>
              </a:rPr>
              <a:t>The Present</a:t>
            </a:r>
            <a:r>
              <a:rPr lang="en-US" sz="2400" b="1" i="1" dirty="0">
                <a:latin typeface="Comic Sans MS" panose="030F0702030302020204" pitchFamily="66" charset="0"/>
              </a:rPr>
              <a:t>.</a:t>
            </a:r>
            <a:endParaRPr lang="en-CA" sz="2400" b="1" i="1" dirty="0">
              <a:latin typeface="Comic Sans MS" panose="030F0702030302020204" pitchFamily="66" charset="0"/>
            </a:endParaRPr>
          </a:p>
        </p:txBody>
      </p:sp>
      <p:sp>
        <p:nvSpPr>
          <p:cNvPr id="9" name="TextBox 8">
            <a:extLst>
              <a:ext uri="{FF2B5EF4-FFF2-40B4-BE49-F238E27FC236}">
                <a16:creationId xmlns:a16="http://schemas.microsoft.com/office/drawing/2014/main" id="{1D418D4E-0149-46BF-8B4E-273A4C613A42}"/>
              </a:ext>
            </a:extLst>
          </p:cNvPr>
          <p:cNvSpPr txBox="1"/>
          <p:nvPr/>
        </p:nvSpPr>
        <p:spPr>
          <a:xfrm>
            <a:off x="6924583" y="4181901"/>
            <a:ext cx="4447712" cy="2308324"/>
          </a:xfrm>
          <a:prstGeom prst="rect">
            <a:avLst/>
          </a:prstGeom>
          <a:noFill/>
        </p:spPr>
        <p:txBody>
          <a:bodyPr wrap="square" rtlCol="0" anchor="t">
            <a:spAutoFit/>
          </a:bodyPr>
          <a:lstStyle/>
          <a:p>
            <a:r>
              <a:rPr lang="en-US" sz="2400" b="1" i="1" dirty="0">
                <a:latin typeface="Comic Sans MS"/>
              </a:rPr>
              <a:t>*Remember to pay close attention to the characters to learn about their attributes, as well as to observe how they relate to each other or change. </a:t>
            </a:r>
            <a:endParaRPr lang="en-CA" sz="2400" b="1" i="1" dirty="0">
              <a:latin typeface="Comic Sans MS" panose="030F0702030302020204" pitchFamily="66" charset="0"/>
            </a:endParaRPr>
          </a:p>
        </p:txBody>
      </p:sp>
    </p:spTree>
    <p:extLst>
      <p:ext uri="{BB962C8B-B14F-4D97-AF65-F5344CB8AC3E}">
        <p14:creationId xmlns:p14="http://schemas.microsoft.com/office/powerpoint/2010/main" val="3295072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Present - OFFICIAL">
            <a:hlinkClick r:id="" action="ppaction://media"/>
            <a:extLst>
              <a:ext uri="{FF2B5EF4-FFF2-40B4-BE49-F238E27FC236}">
                <a16:creationId xmlns:a16="http://schemas.microsoft.com/office/drawing/2014/main" id="{3CAE7FD0-E207-478B-BFED-061569E775A5}"/>
              </a:ext>
            </a:extLst>
          </p:cNvPr>
          <p:cNvPicPr>
            <a:picLocks noRot="1" noChangeAspect="1"/>
          </p:cNvPicPr>
          <p:nvPr>
            <a:videoFile r:link="rId1"/>
          </p:nvPr>
        </p:nvPicPr>
        <p:blipFill>
          <a:blip r:embed="rId3"/>
          <a:stretch>
            <a:fillRect/>
          </a:stretch>
        </p:blipFill>
        <p:spPr>
          <a:xfrm>
            <a:off x="2391053" y="1732256"/>
            <a:ext cx="7907867" cy="4448175"/>
          </a:xfrm>
          <a:prstGeom prst="rect">
            <a:avLst/>
          </a:prstGeom>
        </p:spPr>
      </p:pic>
      <p:sp>
        <p:nvSpPr>
          <p:cNvPr id="3" name="TextBox 2">
            <a:hlinkClick r:id="rId4" action="ppaction://hlinksldjump"/>
            <a:extLst>
              <a:ext uri="{FF2B5EF4-FFF2-40B4-BE49-F238E27FC236}">
                <a16:creationId xmlns:a16="http://schemas.microsoft.com/office/drawing/2014/main" id="{BFF41FF7-186F-4737-8ECF-87CC103EC35C}"/>
              </a:ext>
            </a:extLst>
          </p:cNvPr>
          <p:cNvSpPr txBox="1"/>
          <p:nvPr/>
        </p:nvSpPr>
        <p:spPr>
          <a:xfrm>
            <a:off x="4667250" y="476250"/>
            <a:ext cx="4352925" cy="646331"/>
          </a:xfrm>
          <a:prstGeom prst="rect">
            <a:avLst/>
          </a:prstGeom>
          <a:noFill/>
        </p:spPr>
        <p:txBody>
          <a:bodyPr wrap="square" rtlCol="0">
            <a:spAutoFit/>
          </a:bodyPr>
          <a:lstStyle/>
          <a:p>
            <a:r>
              <a:rPr lang="en-CA">
                <a:hlinkClick r:id="rId5"/>
              </a:rPr>
              <a:t>https://www.youtube.com/watch?v=WjqiU5FgsYc</a:t>
            </a:r>
            <a:endParaRPr lang="en-CA" dirty="0"/>
          </a:p>
        </p:txBody>
      </p:sp>
    </p:spTree>
    <p:extLst>
      <p:ext uri="{BB962C8B-B14F-4D97-AF65-F5344CB8AC3E}">
        <p14:creationId xmlns:p14="http://schemas.microsoft.com/office/powerpoint/2010/main" val="188663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4EA911-7704-4F8D-869B-A0E777DD4877}"/>
              </a:ext>
            </a:extLst>
          </p:cNvPr>
          <p:cNvSpPr txBox="1"/>
          <p:nvPr/>
        </p:nvSpPr>
        <p:spPr>
          <a:xfrm>
            <a:off x="2805344" y="1837678"/>
            <a:ext cx="4243526" cy="1200329"/>
          </a:xfrm>
          <a:prstGeom prst="rect">
            <a:avLst/>
          </a:prstGeom>
          <a:noFill/>
        </p:spPr>
        <p:txBody>
          <a:bodyPr wrap="square" rtlCol="0">
            <a:spAutoFit/>
          </a:bodyPr>
          <a:lstStyle/>
          <a:p>
            <a:r>
              <a:rPr lang="en-CA" dirty="0">
                <a:hlinkClick r:id="rId2"/>
              </a:rPr>
              <a:t>https://lethsd51-my.sharepoint.com/personal/arlene_wagar_lethsd_ab_ca/Documents/Desktop/character%20traits%20development%20pdf.pdf</a:t>
            </a:r>
            <a:endParaRPr lang="en-CA" dirty="0"/>
          </a:p>
        </p:txBody>
      </p:sp>
      <p:sp>
        <p:nvSpPr>
          <p:cNvPr id="3" name="TextBox 2">
            <a:extLst>
              <a:ext uri="{FF2B5EF4-FFF2-40B4-BE49-F238E27FC236}">
                <a16:creationId xmlns:a16="http://schemas.microsoft.com/office/drawing/2014/main" id="{593018B3-7299-4500-B50D-6BA724F1DCD4}"/>
              </a:ext>
            </a:extLst>
          </p:cNvPr>
          <p:cNvSpPr txBox="1"/>
          <p:nvPr/>
        </p:nvSpPr>
        <p:spPr>
          <a:xfrm>
            <a:off x="1961966" y="603682"/>
            <a:ext cx="8016536" cy="646331"/>
          </a:xfrm>
          <a:prstGeom prst="rect">
            <a:avLst/>
          </a:prstGeom>
          <a:noFill/>
        </p:spPr>
        <p:txBody>
          <a:bodyPr wrap="square" rtlCol="0">
            <a:spAutoFit/>
          </a:bodyPr>
          <a:lstStyle/>
          <a:p>
            <a:r>
              <a:rPr lang="en-US" b="1" i="1" dirty="0">
                <a:latin typeface="Comic Sans MS" panose="030F0702030302020204" pitchFamily="66" charset="0"/>
              </a:rPr>
              <a:t>Please click on the following pdf attachment to record your thoughts about the characters in </a:t>
            </a:r>
            <a:r>
              <a:rPr lang="en-US" b="1" i="1" u="sng" dirty="0">
                <a:latin typeface="Comic Sans MS" panose="030F0702030302020204" pitchFamily="66" charset="0"/>
              </a:rPr>
              <a:t>The Present</a:t>
            </a:r>
            <a:r>
              <a:rPr lang="en-US" b="1" i="1" dirty="0">
                <a:latin typeface="Comic Sans MS" panose="030F0702030302020204" pitchFamily="66" charset="0"/>
              </a:rPr>
              <a:t>. </a:t>
            </a:r>
            <a:endParaRPr lang="en-CA" b="1" i="1" dirty="0">
              <a:latin typeface="Comic Sans MS" panose="030F0702030302020204" pitchFamily="66" charset="0"/>
            </a:endParaRPr>
          </a:p>
        </p:txBody>
      </p:sp>
      <p:pic>
        <p:nvPicPr>
          <p:cNvPr id="4" name="Picture 3">
            <a:extLst>
              <a:ext uri="{FF2B5EF4-FFF2-40B4-BE49-F238E27FC236}">
                <a16:creationId xmlns:a16="http://schemas.microsoft.com/office/drawing/2014/main" id="{346993AB-9BE7-4613-BBB6-64425B8FFD6C}"/>
              </a:ext>
            </a:extLst>
          </p:cNvPr>
          <p:cNvPicPr>
            <a:picLocks noChangeAspect="1"/>
          </p:cNvPicPr>
          <p:nvPr/>
        </p:nvPicPr>
        <p:blipFill>
          <a:blip r:embed="rId3"/>
          <a:stretch>
            <a:fillRect/>
          </a:stretch>
        </p:blipFill>
        <p:spPr>
          <a:xfrm>
            <a:off x="7896013" y="4267395"/>
            <a:ext cx="2578832" cy="6419644"/>
          </a:xfrm>
          <a:prstGeom prst="rect">
            <a:avLst/>
          </a:prstGeom>
        </p:spPr>
      </p:pic>
    </p:spTree>
    <p:extLst>
      <p:ext uri="{BB962C8B-B14F-4D97-AF65-F5344CB8AC3E}">
        <p14:creationId xmlns:p14="http://schemas.microsoft.com/office/powerpoint/2010/main" val="37949700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F47CA7C65B444C844855EFBA80EB1D" ma:contentTypeVersion="9" ma:contentTypeDescription="Create a new document." ma:contentTypeScope="" ma:versionID="f4f55226c19ca4ff0783a93421ddfd92">
  <xsd:schema xmlns:xsd="http://www.w3.org/2001/XMLSchema" xmlns:xs="http://www.w3.org/2001/XMLSchema" xmlns:p="http://schemas.microsoft.com/office/2006/metadata/properties" xmlns:ns2="9a9f9016-6aff-47cd-8247-d4bfe8ea27c0" targetNamespace="http://schemas.microsoft.com/office/2006/metadata/properties" ma:root="true" ma:fieldsID="2675a775d352f948bf2998c40adfc8b6" ns2:_="">
    <xsd:import namespace="9a9f9016-6aff-47cd-8247-d4bfe8ea27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9f9016-6aff-47cd-8247-d4bfe8ea27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79CD6B-7781-47A0-92FE-BB7973523B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9f9016-6aff-47cd-8247-d4bfe8ea27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2F9EA3-0BD7-4D5A-A3F0-AB7C2867FC40}">
  <ds:schemaRefs>
    <ds:schemaRef ds:uri="http://schemas.microsoft.com/sharepoint/v3/contenttype/forms"/>
  </ds:schemaRefs>
</ds:datastoreItem>
</file>

<file path=customXml/itemProps3.xml><?xml version="1.0" encoding="utf-8"?>
<ds:datastoreItem xmlns:ds="http://schemas.openxmlformats.org/officeDocument/2006/customXml" ds:itemID="{0411C243-0F57-4246-9DD5-AEE32BB3FC86}">
  <ds:schemaRefs>
    <ds:schemaRef ds:uri="http://purl.org/dc/dcmitype/"/>
    <ds:schemaRef ds:uri="http://schemas.microsoft.com/office/2006/documentManagement/types"/>
    <ds:schemaRef ds:uri="http://www.w3.org/XML/1998/namespace"/>
    <ds:schemaRef ds:uri="http://schemas.microsoft.com/office/infopath/2007/PartnerControls"/>
    <ds:schemaRef ds:uri="2dfdbd87-feb3-4b3a-b11d-aaad4bfbe884"/>
    <ds:schemaRef ds:uri="http://schemas.openxmlformats.org/package/2006/metadata/core-properties"/>
    <ds:schemaRef ds:uri="http://purl.org/dc/elements/1.1/"/>
    <ds:schemaRef ds:uri="c17d24db-1525-423a-a246-76d2fc38ff69"/>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140</TotalTime>
  <Words>304</Words>
  <Application>Microsoft Office PowerPoint</Application>
  <PresentationFormat>Widescreen</PresentationFormat>
  <Paragraphs>25</Paragraphs>
  <Slides>7</Slides>
  <Notes>0</Notes>
  <HiddenSlides>0</HiddenSlides>
  <MMClips>3</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Arlene Wagar</dc:creator>
  <cp:lastModifiedBy>Arlene Wagar</cp:lastModifiedBy>
  <cp:revision>5</cp:revision>
  <dcterms:created xsi:type="dcterms:W3CDTF">2020-05-21T15:55:33Z</dcterms:created>
  <dcterms:modified xsi:type="dcterms:W3CDTF">2020-05-21T19:59:02Z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0x010100E6F47CA7C65B444C844855EFBA80EB1D</vt:lpwstr>
  </property>
</Properties>
</file>