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57" r:id="rId7"/>
    <p:sldId id="260" r:id="rId8"/>
    <p:sldId id="261" r:id="rId9"/>
    <p:sldId id="263" r:id="rId10"/>
    <p:sldId id="262" r:id="rId11"/>
    <p:sldId id="270" r:id="rId12"/>
    <p:sldId id="264" r:id="rId13"/>
    <p:sldId id="271" r:id="rId14"/>
    <p:sldId id="268" r:id="rId15"/>
    <p:sldId id="269" r:id="rId16"/>
    <p:sldId id="267" r:id="rId17"/>
    <p:sldId id="272" r:id="rId18"/>
    <p:sldId id="273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D1BF8-C7CF-4765-8921-9EC11677604F}" v="7" dt="2020-05-28T23:35:51.305"/>
    <p1510:client id="{72198D48-CF34-45CC-ACA6-35BD093593F4}" v="30" dt="2020-05-28T19:38:07.291"/>
    <p1510:client id="{C4EC4F8D-FCAD-431B-977C-789D5A5A2E28}" v="2" dt="2020-05-28T19:42:01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lene Wagar" userId="S::arlene.wagar@lethsd.ab.ca::0fa6c9e0-9083-40e9-993a-9f86a248f3d5" providerId="AD" clId="Web-{688D1BF8-C7CF-4765-8921-9EC11677604F}"/>
    <pc:docChg chg="modSld">
      <pc:chgData name="Arlene Wagar" userId="S::arlene.wagar@lethsd.ab.ca::0fa6c9e0-9083-40e9-993a-9f86a248f3d5" providerId="AD" clId="Web-{688D1BF8-C7CF-4765-8921-9EC11677604F}" dt="2020-05-28T23:35:51.289" v="6" actId="1076"/>
      <pc:docMkLst>
        <pc:docMk/>
      </pc:docMkLst>
      <pc:sldChg chg="addSp delSp">
        <pc:chgData name="Arlene Wagar" userId="S::arlene.wagar@lethsd.ab.ca::0fa6c9e0-9083-40e9-993a-9f86a248f3d5" providerId="AD" clId="Web-{688D1BF8-C7CF-4765-8921-9EC11677604F}" dt="2020-05-28T23:35:45.805" v="4"/>
        <pc:sldMkLst>
          <pc:docMk/>
          <pc:sldMk cId="191209041" sldId="276"/>
        </pc:sldMkLst>
        <pc:spChg chg="add del">
          <ac:chgData name="Arlene Wagar" userId="S::arlene.wagar@lethsd.ab.ca::0fa6c9e0-9083-40e9-993a-9f86a248f3d5" providerId="AD" clId="Web-{688D1BF8-C7CF-4765-8921-9EC11677604F}" dt="2020-05-28T23:35:45.805" v="4"/>
          <ac:spMkLst>
            <pc:docMk/>
            <pc:sldMk cId="191209041" sldId="276"/>
            <ac:spMk id="2" creationId="{F0B19E1C-D016-453A-A10C-03347B6FCA90}"/>
          </ac:spMkLst>
        </pc:spChg>
      </pc:sldChg>
      <pc:sldChg chg="modSp">
        <pc:chgData name="Arlene Wagar" userId="S::arlene.wagar@lethsd.ab.ca::0fa6c9e0-9083-40e9-993a-9f86a248f3d5" providerId="AD" clId="Web-{688D1BF8-C7CF-4765-8921-9EC11677604F}" dt="2020-05-28T23:35:51.289" v="6" actId="1076"/>
        <pc:sldMkLst>
          <pc:docMk/>
          <pc:sldMk cId="172478246" sldId="277"/>
        </pc:sldMkLst>
        <pc:spChg chg="mod">
          <ac:chgData name="Arlene Wagar" userId="S::arlene.wagar@lethsd.ab.ca::0fa6c9e0-9083-40e9-993a-9f86a248f3d5" providerId="AD" clId="Web-{688D1BF8-C7CF-4765-8921-9EC11677604F}" dt="2020-05-28T23:34:12.633" v="0" actId="1076"/>
          <ac:spMkLst>
            <pc:docMk/>
            <pc:sldMk cId="172478246" sldId="277"/>
            <ac:spMk id="7" creationId="{123C8661-5AF5-45D5-81FE-A1DD917826B6}"/>
          </ac:spMkLst>
        </pc:spChg>
        <pc:picChg chg="mod">
          <ac:chgData name="Arlene Wagar" userId="S::arlene.wagar@lethsd.ab.ca::0fa6c9e0-9083-40e9-993a-9f86a248f3d5" providerId="AD" clId="Web-{688D1BF8-C7CF-4765-8921-9EC11677604F}" dt="2020-05-28T23:35:51.289" v="6" actId="1076"/>
          <ac:picMkLst>
            <pc:docMk/>
            <pc:sldMk cId="172478246" sldId="277"/>
            <ac:picMk id="12" creationId="{990A9CAD-B70E-45E8-9302-389443FC2114}"/>
          </ac:picMkLst>
        </pc:picChg>
        <pc:picChg chg="mod">
          <ac:chgData name="Arlene Wagar" userId="S::arlene.wagar@lethsd.ab.ca::0fa6c9e0-9083-40e9-993a-9f86a248f3d5" providerId="AD" clId="Web-{688D1BF8-C7CF-4765-8921-9EC11677604F}" dt="2020-05-28T23:35:46.617" v="5" actId="1076"/>
          <ac:picMkLst>
            <pc:docMk/>
            <pc:sldMk cId="172478246" sldId="277"/>
            <ac:picMk id="14" creationId="{F19A3AB5-2708-4EF8-B032-CC76730D7EC9}"/>
          </ac:picMkLst>
        </pc:picChg>
      </pc:sldChg>
    </pc:docChg>
  </pc:docChgLst>
  <pc:docChgLst>
    <pc:chgData name="Arlene Wagar" userId="S::arlene.wagar@lethsd.ab.ca::0fa6c9e0-9083-40e9-993a-9f86a248f3d5" providerId="AD" clId="Web-{C4EC4F8D-FCAD-431B-977C-789D5A5A2E28}"/>
    <pc:docChg chg="modSld">
      <pc:chgData name="Arlene Wagar" userId="S::arlene.wagar@lethsd.ab.ca::0fa6c9e0-9083-40e9-993a-9f86a248f3d5" providerId="AD" clId="Web-{C4EC4F8D-FCAD-431B-977C-789D5A5A2E28}" dt="2020-05-28T19:42:01.071" v="1" actId="14100"/>
      <pc:docMkLst>
        <pc:docMk/>
      </pc:docMkLst>
      <pc:sldChg chg="modSp">
        <pc:chgData name="Arlene Wagar" userId="S::arlene.wagar@lethsd.ab.ca::0fa6c9e0-9083-40e9-993a-9f86a248f3d5" providerId="AD" clId="Web-{C4EC4F8D-FCAD-431B-977C-789D5A5A2E28}" dt="2020-05-28T19:42:01.071" v="1" actId="14100"/>
        <pc:sldMkLst>
          <pc:docMk/>
          <pc:sldMk cId="172478246" sldId="277"/>
        </pc:sldMkLst>
        <pc:spChg chg="mod">
          <ac:chgData name="Arlene Wagar" userId="S::arlene.wagar@lethsd.ab.ca::0fa6c9e0-9083-40e9-993a-9f86a248f3d5" providerId="AD" clId="Web-{C4EC4F8D-FCAD-431B-977C-789D5A5A2E28}" dt="2020-05-28T19:42:01.071" v="1" actId="14100"/>
          <ac:spMkLst>
            <pc:docMk/>
            <pc:sldMk cId="172478246" sldId="277"/>
            <ac:spMk id="7" creationId="{123C8661-5AF5-45D5-81FE-A1DD917826B6}"/>
          </ac:spMkLst>
        </pc:spChg>
      </pc:sldChg>
    </pc:docChg>
  </pc:docChgLst>
  <pc:docChgLst>
    <pc:chgData name="Arlene Wagar" userId="S::arlene.wagar@lethsd.ab.ca::0fa6c9e0-9083-40e9-993a-9f86a248f3d5" providerId="AD" clId="Web-{72198D48-CF34-45CC-ACA6-35BD093593F4}"/>
    <pc:docChg chg="modSld">
      <pc:chgData name="Arlene Wagar" userId="S::arlene.wagar@lethsd.ab.ca::0fa6c9e0-9083-40e9-993a-9f86a248f3d5" providerId="AD" clId="Web-{72198D48-CF34-45CC-ACA6-35BD093593F4}" dt="2020-05-28T19:38:07.291" v="29" actId="20577"/>
      <pc:docMkLst>
        <pc:docMk/>
      </pc:docMkLst>
      <pc:sldChg chg="modSp">
        <pc:chgData name="Arlene Wagar" userId="S::arlene.wagar@lethsd.ab.ca::0fa6c9e0-9083-40e9-993a-9f86a248f3d5" providerId="AD" clId="Web-{72198D48-CF34-45CC-ACA6-35BD093593F4}" dt="2020-05-28T19:38:07.291" v="28" actId="20577"/>
        <pc:sldMkLst>
          <pc:docMk/>
          <pc:sldMk cId="820067520" sldId="261"/>
        </pc:sldMkLst>
        <pc:spChg chg="mod">
          <ac:chgData name="Arlene Wagar" userId="S::arlene.wagar@lethsd.ab.ca::0fa6c9e0-9083-40e9-993a-9f86a248f3d5" providerId="AD" clId="Web-{72198D48-CF34-45CC-ACA6-35BD093593F4}" dt="2020-05-28T19:38:07.291" v="28" actId="20577"/>
          <ac:spMkLst>
            <pc:docMk/>
            <pc:sldMk cId="820067520" sldId="261"/>
            <ac:spMk id="5" creationId="{F2F62AB9-B233-45B1-A8B9-799CF47FA4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BD3B-130D-4FE7-8350-A4970E02F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87D77-F61C-43F1-ABFD-CD7B0FE12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3B422-7533-4BC3-B4E6-42645332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2752-CF13-4E68-A135-EE9D311F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6F01-6BB8-49A5-96BA-A17B03ED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7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E4C7-56D6-4B0E-806A-110A3255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3A8FB-514D-49EE-8025-947A6457D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BE2C4-519B-45F8-ACC2-D5BB5216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2943-7251-417F-AAB8-EFCE1525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DF416-AC68-407B-AF56-F953B31A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52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ABCB6-AE1E-4CA0-B94D-3FBC2ED72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2468F-C52E-409C-977B-B66A2DA67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E906D-940D-4072-8836-0975F81F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DBECB-D428-42CF-A741-AF3674ED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0C25B-9DF4-4580-90F4-557CBE01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33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C4D2-8B75-432D-944D-B07FCFF9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03663-2843-45A8-9CC2-D060BA911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81B6-FCBE-48A3-91FD-0065AA33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93382-F603-4BA6-AA47-A3403DA8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99186-EAE2-4D25-A936-D0E98434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38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AE01-B2B0-4BED-AFAE-0444A5B5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C0C9-9D07-442F-BD44-6038A5B1A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EE2F1-7978-4B27-BE75-88A30FD1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4EE5A-4817-40EE-99F0-DF51AE35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3829-5297-46CC-85A3-9A833C4D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85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406A-288D-42F8-9EFA-06E1DE55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881D-86E9-48A6-94D8-762637AB5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C3CAA-B079-4F9F-9190-DA06B75E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2DDDE-D12E-4D88-B4E5-6F329A49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81353-B7A5-4BE7-A63B-139638EE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804F0-E560-4AFB-8A49-B2609F4C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90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7FB1-628E-466D-8612-FE4CB6F1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F3F2-1385-4814-B2DD-EEEC33A76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811A5-E9F3-4D37-90C0-BB26BEE92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B9568-F6B1-45BF-923D-965B0448D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64CF8-B895-4345-906E-939540B00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E0E99-04F8-4D7F-9B8B-9AFE2A54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D3D56-98EF-4963-A67B-DC0DB570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A0E89-551A-4C38-A2A3-CEE8BC14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0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181B-5631-4598-B509-22FE25ED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C39C9-8CDB-4D21-89AF-96E97E7D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00861-169D-475F-8901-1B41487A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F053B-2219-4099-8D23-5E99482C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31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BC261-DD79-45C6-A31A-53571853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D29D8-6369-4766-9100-322455E1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08238-0688-49C8-9013-5C182F26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5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C04C-DB41-410E-91EA-C8072BA2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7F05-39AC-4067-9933-1916D262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02047-FE44-4ED4-8298-D9A967C32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28A1-5787-4A77-A846-2E25D2AF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0E9D1-B06E-4EFE-A8A1-D975F5EC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75FB7-EFFA-44A1-94BF-62DC3796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58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A6CE-593D-4EB4-A964-344B6E7C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0EC18-9C92-4093-AAEC-57F317EC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CE272-5DBA-46F2-9849-2DCEB1933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28B65-83E7-4409-B9C1-24119CB7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ABEC3-6F46-4451-BBBB-D8C4C92D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4540F-DA24-4E72-BD74-CE337ADB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96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B0580-755E-44E3-9460-D5E76BEF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37C5-2450-4C62-89D5-C7F07076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AC4E-4907-4B1A-A597-F93FFCB16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6CF6-A991-4C61-967C-3B683DF39401}" type="datetimeFigureOut">
              <a:rPr lang="en-CA" smtClean="0"/>
              <a:t>2020-05-28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D4B8-27A3-4235-8120-FDAFA34F9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2974E-94BE-454A-89F9-F36BB487F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97FE4-C69A-4A82-A926-285DB4377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36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iarpress.org/2086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yRB12bHqZM?start=1&amp;feature=oembed" TargetMode="External"/><Relationship Id="rId4" Type="http://schemas.openxmlformats.org/officeDocument/2006/relationships/hyperlink" Target="https://www.youtube.com/watch?v=0yRB12bHqZ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sbban5TtQk?feature=oembed" TargetMode="External"/><Relationship Id="rId4" Type="http://schemas.openxmlformats.org/officeDocument/2006/relationships/hyperlink" Target="https://www.youtube.com/watch?v=csbban5TtQ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SQq7XZ_Im3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nupturnedsoul.wordpress.com/2015/07/21/narcissist-the-eternal-chil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Qq7XZ_Im34?start=2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7OzQSZkcz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7OzQSZkczA?feature=oembe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8QpsV7BThc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301D758-ADC4-45E1-A4C1-1D754783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9559" y="1992865"/>
            <a:ext cx="3733333" cy="38095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3DF3FC-743E-47FD-B92E-5D1A5C22C045}"/>
              </a:ext>
            </a:extLst>
          </p:cNvPr>
          <p:cNvSpPr/>
          <p:nvPr/>
        </p:nvSpPr>
        <p:spPr>
          <a:xfrm>
            <a:off x="1048660" y="265043"/>
            <a:ext cx="6047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Dig Deeper into Poetry:  Mood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F800B-21E9-4C7D-9F33-181C4A84ED5E}"/>
              </a:ext>
            </a:extLst>
          </p:cNvPr>
          <p:cNvSpPr txBox="1"/>
          <p:nvPr/>
        </p:nvSpPr>
        <p:spPr>
          <a:xfrm>
            <a:off x="945477" y="2048980"/>
            <a:ext cx="6718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Story book authors and poets often use </a:t>
            </a:r>
            <a:r>
              <a:rPr lang="en-US" b="1">
                <a:latin typeface="Comic Sans MS" panose="030F0702030302020204" pitchFamily="66" charset="0"/>
              </a:rPr>
              <a:t>imagery </a:t>
            </a:r>
            <a:r>
              <a:rPr lang="en-US">
                <a:latin typeface="Comic Sans MS" panose="030F0702030302020204" pitchFamily="66" charset="0"/>
              </a:rPr>
              <a:t>(words relating to the senses), </a:t>
            </a:r>
            <a:r>
              <a:rPr lang="en-US" b="1">
                <a:latin typeface="Comic Sans MS" panose="030F0702030302020204" pitchFamily="66" charset="0"/>
              </a:rPr>
              <a:t>setting</a:t>
            </a:r>
            <a:r>
              <a:rPr lang="en-US">
                <a:latin typeface="Comic Sans MS" panose="030F0702030302020204" pitchFamily="66" charset="0"/>
              </a:rPr>
              <a:t> and </a:t>
            </a:r>
            <a:r>
              <a:rPr lang="en-US" b="1">
                <a:latin typeface="Comic Sans MS" panose="030F0702030302020204" pitchFamily="66" charset="0"/>
              </a:rPr>
              <a:t>word choice </a:t>
            </a:r>
            <a:r>
              <a:rPr lang="en-US">
                <a:latin typeface="Comic Sans MS" panose="030F0702030302020204" pitchFamily="66" charset="0"/>
              </a:rPr>
              <a:t>to help their readers connect closely with text. Together, these three elements generate the </a:t>
            </a:r>
            <a:r>
              <a:rPr lang="en-US" b="1">
                <a:latin typeface="Comic Sans MS" panose="030F0702030302020204" pitchFamily="66" charset="0"/>
              </a:rPr>
              <a:t>mood</a:t>
            </a:r>
            <a:r>
              <a:rPr lang="en-US">
                <a:latin typeface="Comic Sans MS" panose="030F0702030302020204" pitchFamily="66" charset="0"/>
              </a:rPr>
              <a:t> of a story or poem.</a:t>
            </a:r>
          </a:p>
          <a:p>
            <a:endParaRPr lang="en-US">
              <a:latin typeface="Comic Sans MS" panose="030F0702030302020204" pitchFamily="66" charset="0"/>
            </a:endParaRPr>
          </a:p>
          <a:p>
            <a:pPr lvl="0"/>
            <a:r>
              <a:rPr lang="en-US">
                <a:solidFill>
                  <a:prstClr val="black"/>
                </a:solidFill>
                <a:latin typeface="Comic Sans MS" panose="030F0702030302020204" pitchFamily="66" charset="0"/>
              </a:rPr>
              <a:t>Several of my students have expressed a keen interest in learning more about poetry as they love to experiment with words to grow their imaginations and ignite their emotions! So I thought it would be fun to dig deeper into poetry by teaching students how </a:t>
            </a:r>
            <a:r>
              <a:rPr lang="en-US" b="1">
                <a:solidFill>
                  <a:prstClr val="black"/>
                </a:solidFill>
                <a:latin typeface="Comic Sans MS" panose="030F0702030302020204" pitchFamily="66" charset="0"/>
              </a:rPr>
              <a:t>mood</a:t>
            </a:r>
            <a:r>
              <a:rPr lang="en-US">
                <a:solidFill>
                  <a:prstClr val="black"/>
                </a:solidFill>
                <a:latin typeface="Comic Sans MS" panose="030F0702030302020204" pitchFamily="66" charset="0"/>
              </a:rPr>
              <a:t> can generate a richer understanding and appreciation of poetry.</a:t>
            </a:r>
          </a:p>
          <a:p>
            <a:pPr lvl="0"/>
            <a:endParaRPr lang="en-US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>
                <a:solidFill>
                  <a:prstClr val="black"/>
                </a:solidFill>
                <a:latin typeface="Comic Sans MS" panose="030F0702030302020204" pitchFamily="66" charset="0"/>
              </a:rPr>
              <a:t>So if you think you might be interested in joining us to work through some cool poems to learn about the element of </a:t>
            </a:r>
            <a:r>
              <a:rPr lang="en-US" b="1" err="1">
                <a:solidFill>
                  <a:prstClr val="black"/>
                </a:solidFill>
                <a:latin typeface="Comic Sans MS" panose="030F0702030302020204" pitchFamily="66" charset="0"/>
              </a:rPr>
              <a:t>mood,</a:t>
            </a:r>
            <a:r>
              <a:rPr lang="en-US" err="1">
                <a:solidFill>
                  <a:prstClr val="black"/>
                </a:solidFill>
                <a:latin typeface="Comic Sans MS" panose="030F0702030302020204" pitchFamily="66" charset="0"/>
              </a:rPr>
              <a:t>this</a:t>
            </a:r>
            <a:r>
              <a:rPr lang="en-US">
                <a:solidFill>
                  <a:prstClr val="black"/>
                </a:solidFill>
                <a:latin typeface="Comic Sans MS" panose="030F0702030302020204" pitchFamily="66" charset="0"/>
              </a:rPr>
              <a:t> is the reading task for you!</a:t>
            </a:r>
          </a:p>
          <a:p>
            <a:pPr lvl="0"/>
            <a:endParaRPr lang="en-US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/>
          </a:p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93998-D333-448E-9E7A-EA897783F9EA}"/>
              </a:ext>
            </a:extLst>
          </p:cNvPr>
          <p:cNvSpPr txBox="1"/>
          <p:nvPr/>
        </p:nvSpPr>
        <p:spPr>
          <a:xfrm>
            <a:off x="8119559" y="251791"/>
            <a:ext cx="373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Comic Sans MS" panose="030F0702030302020204" pitchFamily="66" charset="0"/>
              </a:rPr>
              <a:t>*This task will take two      </a:t>
            </a:r>
          </a:p>
          <a:p>
            <a:r>
              <a:rPr lang="en-US" sz="2000" b="1" i="1">
                <a:latin typeface="Comic Sans MS" panose="030F0702030302020204" pitchFamily="66" charset="0"/>
              </a:rPr>
              <a:t>  weeks to complete.</a:t>
            </a:r>
            <a:endParaRPr lang="en-CA" sz="2000" b="1" i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C4C771-3C13-4D7E-909D-02620D3E094A}"/>
              </a:ext>
            </a:extLst>
          </p:cNvPr>
          <p:cNvSpPr/>
          <p:nvPr/>
        </p:nvSpPr>
        <p:spPr>
          <a:xfrm>
            <a:off x="2084872" y="674400"/>
            <a:ext cx="83140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Now interpret the mood of Judith </a:t>
            </a:r>
            <a:r>
              <a:rPr lang="en-US" sz="2800" err="1">
                <a:solidFill>
                  <a:prstClr val="black"/>
                </a:solidFill>
                <a:latin typeface="Comic Sans MS" panose="030F0702030302020204" pitchFamily="66" charset="0"/>
              </a:rPr>
              <a:t>Viorst’s</a:t>
            </a:r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 famous poem entitled </a:t>
            </a:r>
            <a:r>
              <a:rPr lang="en-US" sz="2800" b="1" u="sng">
                <a:solidFill>
                  <a:prstClr val="black"/>
                </a:solidFill>
                <a:latin typeface="Comic Sans MS" panose="030F0702030302020204" pitchFamily="66" charset="0"/>
              </a:rPr>
              <a:t>Since Hanna Move Away</a:t>
            </a:r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 on the next slide.  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Go to the next slide and view a video version of this poem.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Read the poem two or three times. </a:t>
            </a:r>
          </a:p>
          <a:p>
            <a:pPr lvl="0"/>
            <a:endParaRPr lang="en-CA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CA" sz="2800">
                <a:solidFill>
                  <a:prstClr val="black"/>
                </a:solidFill>
                <a:latin typeface="Comic Sans MS" panose="030F0702030302020204" pitchFamily="66" charset="0"/>
              </a:rPr>
              <a:t>Complete the response forms located on the last three slides. </a:t>
            </a:r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nce Hanna Moved Away">
            <a:hlinkClick r:id="" action="ppaction://media"/>
            <a:extLst>
              <a:ext uri="{FF2B5EF4-FFF2-40B4-BE49-F238E27FC236}">
                <a16:creationId xmlns:a16="http://schemas.microsoft.com/office/drawing/2014/main" id="{21C1F838-879F-4B15-83B5-22414ACEA7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7095" y="1925515"/>
            <a:ext cx="8457810" cy="4757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C49B47-D6F8-49BB-9377-37B6566DB0AA}"/>
              </a:ext>
            </a:extLst>
          </p:cNvPr>
          <p:cNvSpPr/>
          <p:nvPr/>
        </p:nvSpPr>
        <p:spPr>
          <a:xfrm>
            <a:off x="3566397" y="754353"/>
            <a:ext cx="505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hlinkClick r:id="rId4"/>
              </a:rPr>
              <a:t>https://www.youtube.com/watch?v=0yRB12bHqZM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AAE0C-19BB-4E15-B7B8-EF110B91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1D5F91-29D1-4D2F-90F7-7991FE157965}"/>
              </a:ext>
            </a:extLst>
          </p:cNvPr>
          <p:cNvSpPr/>
          <p:nvPr/>
        </p:nvSpPr>
        <p:spPr>
          <a:xfrm>
            <a:off x="2546253" y="674400"/>
            <a:ext cx="76668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Now interpret the mood of Jack Prelutsky’s famous poem entitled </a:t>
            </a:r>
            <a:r>
              <a:rPr lang="en-US" sz="2800" b="1" u="sng">
                <a:solidFill>
                  <a:prstClr val="black"/>
                </a:solidFill>
                <a:latin typeface="Comic Sans MS" panose="030F0702030302020204" pitchFamily="66" charset="0"/>
              </a:rPr>
              <a:t>Louder Than a Clap of Thunder</a:t>
            </a:r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 on the next slide.  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Go to the next slide and view a version of this poem.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Read the poem two or three times. </a:t>
            </a:r>
          </a:p>
          <a:p>
            <a:pPr lvl="0"/>
            <a:endParaRPr lang="en-CA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CA" sz="2800">
                <a:solidFill>
                  <a:prstClr val="black"/>
                </a:solidFill>
                <a:latin typeface="Comic Sans MS" panose="030F0702030302020204" pitchFamily="66" charset="0"/>
              </a:rPr>
              <a:t>Complete the response forms located on the last three slides. </a:t>
            </a:r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3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59AC5-D84E-4D68-AB9E-53EAB857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464" y="450004"/>
            <a:ext cx="5598941" cy="62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D64419-E120-44C8-B5B4-5724FD3C7965}"/>
              </a:ext>
            </a:extLst>
          </p:cNvPr>
          <p:cNvSpPr/>
          <p:nvPr/>
        </p:nvSpPr>
        <p:spPr>
          <a:xfrm>
            <a:off x="2398644" y="285863"/>
            <a:ext cx="78320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Now interpret the mood of </a:t>
            </a:r>
            <a:r>
              <a:rPr lang="en-US" sz="2800" err="1">
                <a:solidFill>
                  <a:prstClr val="black"/>
                </a:solidFill>
                <a:latin typeface="Comic Sans MS" panose="030F0702030302020204" pitchFamily="66" charset="0"/>
              </a:rPr>
              <a:t>SteveAttewell’s</a:t>
            </a:r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 famous poem entitled </a:t>
            </a:r>
            <a:r>
              <a:rPr lang="en-US" sz="2800" b="1" u="sng">
                <a:solidFill>
                  <a:prstClr val="black"/>
                </a:solidFill>
                <a:latin typeface="Comic Sans MS" panose="030F0702030302020204" pitchFamily="66" charset="0"/>
              </a:rPr>
              <a:t>The Fish That Couldn’t Climb Trees </a:t>
            </a:r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on the next slide.  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Go to the next slide and view a video version of this poem.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Read the poem two or three times. </a:t>
            </a:r>
          </a:p>
          <a:p>
            <a:pPr lvl="0"/>
            <a:endParaRPr lang="en-CA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CA" sz="2800">
                <a:solidFill>
                  <a:prstClr val="black"/>
                </a:solidFill>
                <a:latin typeface="Comic Sans MS" panose="030F0702030302020204" pitchFamily="66" charset="0"/>
              </a:rPr>
              <a:t>Complete the response forms located on the last three slides. </a:t>
            </a:r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5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D5F58-2AA5-40B2-8B94-D418EBB4379B}"/>
              </a:ext>
            </a:extLst>
          </p:cNvPr>
          <p:cNvSpPr/>
          <p:nvPr/>
        </p:nvSpPr>
        <p:spPr>
          <a:xfrm>
            <a:off x="3796327" y="514387"/>
            <a:ext cx="4592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/>
          </a:p>
        </p:txBody>
      </p:sp>
      <p:pic>
        <p:nvPicPr>
          <p:cNvPr id="3" name="Online Media 2" title="Poems for children: &quot;The fish that couldn't climb trees&quot; - funny kids poetry">
            <a:hlinkClick r:id="" action="ppaction://media"/>
            <a:extLst>
              <a:ext uri="{FF2B5EF4-FFF2-40B4-BE49-F238E27FC236}">
                <a16:creationId xmlns:a16="http://schemas.microsoft.com/office/drawing/2014/main" id="{774274F7-B5D7-478F-B74F-40E0B71E35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4732" y="1252025"/>
            <a:ext cx="8936111" cy="47337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EE64B3-A67E-472B-B77C-D348BE8CEFF8}"/>
              </a:ext>
            </a:extLst>
          </p:cNvPr>
          <p:cNvSpPr/>
          <p:nvPr/>
        </p:nvSpPr>
        <p:spPr>
          <a:xfrm>
            <a:off x="4048120" y="883206"/>
            <a:ext cx="489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hlinkClick r:id="rId4"/>
              </a:rPr>
              <a:t>https://www.youtube.com/watch?v=csbban5TtQk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0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C8661-5AF5-45D5-81FE-A1DD917826B6}"/>
              </a:ext>
            </a:extLst>
          </p:cNvPr>
          <p:cNvSpPr/>
          <p:nvPr/>
        </p:nvSpPr>
        <p:spPr>
          <a:xfrm>
            <a:off x="397449" y="171031"/>
            <a:ext cx="11150007" cy="44720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>
                <a:latin typeface="Comic Sans MS" panose="030F0702030302020204" pitchFamily="66" charset="0"/>
              </a:rPr>
              <a:t>Interpreting ‘Mood’ in Poetry (Responses):  </a:t>
            </a:r>
          </a:p>
          <a:p>
            <a:pPr marL="342900" indent="-342900">
              <a:buAutoNum type="arabicParenR"/>
            </a:pPr>
            <a:r>
              <a:rPr lang="en-US" sz="1400">
                <a:latin typeface="Comic Sans MS" panose="030F0702030302020204" pitchFamily="66" charset="0"/>
              </a:rPr>
              <a:t>Use the vocabulary on </a:t>
            </a:r>
            <a:r>
              <a:rPr lang="en-US" sz="1400" b="1">
                <a:latin typeface="Comic Sans MS" panose="030F0702030302020204" pitchFamily="66" charset="0"/>
              </a:rPr>
              <a:t>slide 4 </a:t>
            </a:r>
            <a:r>
              <a:rPr lang="en-US" sz="1400">
                <a:latin typeface="Comic Sans MS" panose="030F0702030302020204" pitchFamily="66" charset="0"/>
              </a:rPr>
              <a:t>or brainstorm one or two of your own mood words to interpret the mood(s) in each poem. You may have to look up the meanings of some words.</a:t>
            </a:r>
          </a:p>
          <a:p>
            <a:r>
              <a:rPr lang="en-US" sz="1400">
                <a:latin typeface="Comic Sans MS" panose="030F0702030302020204" pitchFamily="66" charset="0"/>
              </a:rPr>
              <a:t>2)   Find </a:t>
            </a:r>
            <a:r>
              <a:rPr lang="en-US" sz="1400" b="1">
                <a:latin typeface="Comic Sans MS" panose="030F0702030302020204" pitchFamily="66" charset="0"/>
              </a:rPr>
              <a:t>words or phrases </a:t>
            </a:r>
            <a:r>
              <a:rPr lang="en-US" sz="1400">
                <a:latin typeface="Comic Sans MS" panose="030F0702030302020204" pitchFamily="66" charset="0"/>
              </a:rPr>
              <a:t>throughout each poem as evidence to justify your choice of  mood words.</a:t>
            </a:r>
          </a:p>
          <a:p>
            <a:endParaRPr lang="en-US" sz="1400">
              <a:latin typeface="Comic Sans MS" panose="030F0702030302020204" pitchFamily="66" charset="0"/>
            </a:endParaRPr>
          </a:p>
          <a:p>
            <a:r>
              <a:rPr lang="en-US" sz="1400" b="1" u="sng">
                <a:latin typeface="Comic Sans MS" panose="030F0702030302020204" pitchFamily="66" charset="0"/>
              </a:rPr>
              <a:t>Sick by Shel Silverstein   </a:t>
            </a:r>
          </a:p>
          <a:p>
            <a:r>
              <a:rPr lang="en-US" sz="1200">
                <a:latin typeface="Comic Sans MS" panose="030F0702030302020204" pitchFamily="66" charset="0"/>
              </a:rPr>
              <a:t> Mood(s):                                    Evidence from Text: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	</a:t>
            </a:r>
          </a:p>
          <a:p>
            <a:endParaRPr lang="en-US"/>
          </a:p>
          <a:p>
            <a:endParaRPr lang="en-US" sz="1400" b="1" u="sng">
              <a:latin typeface="Comic Sans MS" panose="030F0702030302020204" pitchFamily="66" charset="0"/>
            </a:endParaRPr>
          </a:p>
          <a:p>
            <a:r>
              <a:rPr lang="en-US" sz="1400" b="1" u="sng">
                <a:latin typeface="Comic Sans MS" panose="030F0702030302020204" pitchFamily="66" charset="0"/>
              </a:rPr>
              <a:t>Smart by Jack Prelutsky</a:t>
            </a:r>
          </a:p>
          <a:p>
            <a:r>
              <a:rPr lang="en-US" sz="1400"/>
              <a:t> Mood(s):                                         Evidence from Text:</a:t>
            </a:r>
          </a:p>
          <a:p>
            <a:endParaRPr lang="en-US"/>
          </a:p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C9978-DE3E-4C8E-8361-520F8BA50FC4}"/>
              </a:ext>
            </a:extLst>
          </p:cNvPr>
          <p:cNvSpPr/>
          <p:nvPr/>
        </p:nvSpPr>
        <p:spPr>
          <a:xfrm>
            <a:off x="517719" y="1714145"/>
            <a:ext cx="2183065" cy="5548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E2E674-2304-4CC4-B9D9-F2097BCB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86" y="1700334"/>
            <a:ext cx="7239571" cy="554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46900-EB0C-4F03-A7D6-DA99AC86D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00" y="2333548"/>
            <a:ext cx="2162302" cy="572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8890D-9A92-4F1F-8D56-2FBB3F2B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85" y="3462091"/>
            <a:ext cx="7239571" cy="476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0A9CAD-B70E-45E8-9302-389443FC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0" y="3440821"/>
            <a:ext cx="2133600" cy="461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3C255-290A-471B-95CB-A38257231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86" y="2333548"/>
            <a:ext cx="7239571" cy="585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A3AB5-2708-4EF8-B032-CC76730D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0" y="3999224"/>
            <a:ext cx="2126001" cy="461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F8579C-5C0A-47D8-8024-78EF4043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84" y="4005815"/>
            <a:ext cx="7271819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D43A5-56CD-4B46-947D-8E31C5530A43}"/>
              </a:ext>
            </a:extLst>
          </p:cNvPr>
          <p:cNvSpPr/>
          <p:nvPr/>
        </p:nvSpPr>
        <p:spPr>
          <a:xfrm>
            <a:off x="1139688" y="384004"/>
            <a:ext cx="9608029" cy="6063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600" b="1" u="sng">
              <a:latin typeface="Comic Sans MS" panose="030F0702030302020204" pitchFamily="66" charset="0"/>
            </a:endParaRPr>
          </a:p>
          <a:p>
            <a:r>
              <a:rPr lang="en-US" sz="1600" b="1" u="sng">
                <a:latin typeface="Comic Sans MS" panose="030F0702030302020204" pitchFamily="66" charset="0"/>
              </a:rPr>
              <a:t>Since Hannah Moved Away by Judith </a:t>
            </a:r>
            <a:r>
              <a:rPr lang="en-US" sz="1600" b="1" u="sng" err="1">
                <a:latin typeface="Comic Sans MS" panose="030F0702030302020204" pitchFamily="66" charset="0"/>
              </a:rPr>
              <a:t>Viorst</a:t>
            </a:r>
            <a:r>
              <a:rPr lang="en-US" sz="1600" b="1" u="sng">
                <a:latin typeface="Comic Sans MS" panose="030F0702030302020204" pitchFamily="66" charset="0"/>
              </a:rPr>
              <a:t> </a:t>
            </a:r>
          </a:p>
          <a:p>
            <a:endParaRPr lang="en-US" sz="1600" b="1" u="sng">
              <a:latin typeface="Comic Sans MS" panose="030F0702030302020204" pitchFamily="66" charset="0"/>
            </a:endParaRPr>
          </a:p>
          <a:p>
            <a:r>
              <a:rPr lang="en-US" sz="1600">
                <a:latin typeface="Comic Sans MS" panose="030F0702030302020204" pitchFamily="66" charset="0"/>
              </a:rPr>
              <a:t>Mood(s):                                     Evidence from Text:</a:t>
            </a:r>
          </a:p>
          <a:p>
            <a:endParaRPr lang="en-US" sz="1600">
              <a:latin typeface="Comic Sans MS" panose="030F0702030302020204" pitchFamily="66" charset="0"/>
            </a:endParaRPr>
          </a:p>
          <a:p>
            <a:r>
              <a:rPr lang="en-US" sz="1600">
                <a:latin typeface="Comic Sans MS" panose="030F0702030302020204" pitchFamily="66" charset="0"/>
              </a:rPr>
              <a:t>	</a:t>
            </a: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 sz="1600">
              <a:latin typeface="Comic Sans MS" panose="030F0702030302020204" pitchFamily="66" charset="0"/>
            </a:endParaRPr>
          </a:p>
          <a:p>
            <a:r>
              <a:rPr lang="en-US" sz="1600">
                <a:latin typeface="Comic Sans MS" panose="030F0702030302020204" pitchFamily="66" charset="0"/>
              </a:rPr>
              <a:t>	</a:t>
            </a:r>
          </a:p>
          <a:p>
            <a:endParaRPr lang="en-US" sz="1600">
              <a:latin typeface="Comic Sans MS" panose="030F0702030302020204" pitchFamily="66" charset="0"/>
            </a:endParaRPr>
          </a:p>
          <a:p>
            <a:r>
              <a:rPr lang="en-US" sz="1600" b="1" u="sng">
                <a:latin typeface="Comic Sans MS" panose="030F0702030302020204" pitchFamily="66" charset="0"/>
              </a:rPr>
              <a:t>Louder Than a Clap of Thunder by Jack Prelutsky</a:t>
            </a:r>
          </a:p>
          <a:p>
            <a:endParaRPr lang="en-US" sz="1600" b="1" u="sng">
              <a:latin typeface="Comic Sans MS" panose="030F0702030302020204" pitchFamily="66" charset="0"/>
            </a:endParaRPr>
          </a:p>
          <a:p>
            <a:r>
              <a:rPr lang="en-US" sz="1600">
                <a:latin typeface="Comic Sans MS" panose="030F0702030302020204" pitchFamily="66" charset="0"/>
              </a:rPr>
              <a:t>Mood(s):                     Evidence from Text:</a:t>
            </a:r>
          </a:p>
          <a:p>
            <a:endParaRPr lang="en-US" sz="1600">
              <a:latin typeface="Comic Sans MS" panose="030F0702030302020204" pitchFamily="66" charset="0"/>
            </a:endParaRPr>
          </a:p>
          <a:p>
            <a:r>
              <a:rPr lang="en-US" sz="1600">
                <a:latin typeface="Comic Sans MS" panose="030F0702030302020204" pitchFamily="66" charset="0"/>
              </a:rPr>
              <a:t>	</a:t>
            </a: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 sz="1600">
              <a:latin typeface="Comic Sans MS" panose="030F0702030302020204" pitchFamily="66" charset="0"/>
            </a:endParaRPr>
          </a:p>
          <a:p>
            <a:endParaRPr lang="en-US"/>
          </a:p>
          <a:p>
            <a:r>
              <a:rPr lang="en-US"/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4FBD3-3165-4DC0-AF74-92C14B41E85B}"/>
              </a:ext>
            </a:extLst>
          </p:cNvPr>
          <p:cNvSpPr/>
          <p:nvPr/>
        </p:nvSpPr>
        <p:spPr>
          <a:xfrm>
            <a:off x="1294517" y="1402841"/>
            <a:ext cx="2102619" cy="85004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50F9F-EFFA-40D6-AF73-193079B5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17" y="2337119"/>
            <a:ext cx="2104020" cy="850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513842-043A-4A66-A4F0-3D23819E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50" y="2337118"/>
            <a:ext cx="6679451" cy="850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6D4E8-5B94-4FFE-90C6-4AFD8DDF2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15" y="4206001"/>
            <a:ext cx="2022935" cy="797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177094-48CB-4D43-922A-84C7649A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14" y="5140279"/>
            <a:ext cx="2022936" cy="835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41A502-456A-4E3D-AD28-044651BD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040" y="1403000"/>
            <a:ext cx="6692502" cy="8431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8C82E1-5E7F-4106-AB95-041D4A97D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675" y="5132893"/>
            <a:ext cx="6773243" cy="8352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E3ABEC-CB22-4406-84D2-E480C002B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675" y="4167038"/>
            <a:ext cx="677324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7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0C6D6-A4B8-4976-B955-55BDC249EA3B}"/>
              </a:ext>
            </a:extLst>
          </p:cNvPr>
          <p:cNvSpPr txBox="1"/>
          <p:nvPr/>
        </p:nvSpPr>
        <p:spPr>
          <a:xfrm>
            <a:off x="1911779" y="980661"/>
            <a:ext cx="683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/>
              <a:t>The Fish That Couldn’t Climb Trees</a:t>
            </a:r>
            <a:r>
              <a:rPr lang="en-US" b="1"/>
              <a:t> by Steve </a:t>
            </a:r>
            <a:r>
              <a:rPr lang="en-US" b="1" err="1"/>
              <a:t>Attewell</a:t>
            </a:r>
            <a:endParaRPr lang="en-US" b="1"/>
          </a:p>
          <a:p>
            <a:endParaRPr lang="en-US" b="1" u="sng"/>
          </a:p>
          <a:p>
            <a:r>
              <a:rPr lang="en-US"/>
              <a:t>Mood(s):                             Evidence From Text:                         </a:t>
            </a:r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B98EA-6C1D-449A-BA8E-3309F6A97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78" y="1903991"/>
            <a:ext cx="2450804" cy="60067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E2C84-F238-411F-9155-D53BB901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5" y="1903991"/>
            <a:ext cx="6520069" cy="600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B8266-2A1A-4048-B932-B5AC543D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78" y="2827321"/>
            <a:ext cx="2450804" cy="600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3784A-E6BF-482E-BFD5-A722438AE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35" y="2801574"/>
            <a:ext cx="6520069" cy="6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AB2898-C292-4256-80AD-97AE11B4AA9D}"/>
              </a:ext>
            </a:extLst>
          </p:cNvPr>
          <p:cNvSpPr/>
          <p:nvPr/>
        </p:nvSpPr>
        <p:spPr>
          <a:xfrm>
            <a:off x="645864" y="342253"/>
            <a:ext cx="1128109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click on the following link  </a:t>
            </a:r>
          </a:p>
          <a:p>
            <a:pPr algn="ctr"/>
            <a:r>
              <a:rPr lang="en-CA" sz="2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https://www.youtube.com/watch?v=SQq7XZ_Im34</a:t>
            </a:r>
            <a:endParaRPr lang="en-CA" sz="2400"/>
          </a:p>
          <a:p>
            <a:pPr algn="ctr"/>
            <a:endParaRPr lang="en-US" sz="24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 </a:t>
            </a:r>
          </a:p>
          <a:p>
            <a:pPr algn="ctr"/>
            <a:endParaRPr lang="en-US" sz="2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</a:t>
            </a:r>
            <a:r>
              <a:rPr lang="en-US"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the next slide to open a short and sweet video clip to learn more about </a:t>
            </a:r>
            <a:r>
              <a:rPr lang="en-US" sz="24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Mood</a:t>
            </a:r>
            <a:r>
              <a:rPr lang="en-US" sz="24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en-US" sz="24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32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A picture containing outdoor, swing, holding, little&#10;&#10;Description automatically generated">
            <a:extLst>
              <a:ext uri="{FF2B5EF4-FFF2-40B4-BE49-F238E27FC236}">
                <a16:creationId xmlns:a16="http://schemas.microsoft.com/office/drawing/2014/main" id="{ACDC3168-6710-42E4-8DE9-F69FA384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56313" y="3327548"/>
            <a:ext cx="2455588" cy="32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8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What's the Mood?">
            <a:hlinkClick r:id="" action="ppaction://media"/>
            <a:extLst>
              <a:ext uri="{FF2B5EF4-FFF2-40B4-BE49-F238E27FC236}">
                <a16:creationId xmlns:a16="http://schemas.microsoft.com/office/drawing/2014/main" id="{8F102042-6EE3-43C5-BD63-12881CCF72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9239" y="543339"/>
            <a:ext cx="10613522" cy="5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DC1F5-D062-4FF0-93E4-A0E5FFCB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9" y="188414"/>
            <a:ext cx="2367683" cy="2414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BD581-D038-4531-9F51-F7BD0AB9BEDE}"/>
              </a:ext>
            </a:extLst>
          </p:cNvPr>
          <p:cNvSpPr txBox="1"/>
          <p:nvPr/>
        </p:nvSpPr>
        <p:spPr>
          <a:xfrm>
            <a:off x="3313045" y="188414"/>
            <a:ext cx="81840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Here are a few more things you need to know about </a:t>
            </a:r>
            <a:r>
              <a:rPr lang="en-US" sz="2000" b="1">
                <a:latin typeface="Comic Sans MS" panose="030F0702030302020204" pitchFamily="66" charset="0"/>
              </a:rPr>
              <a:t>mood</a:t>
            </a:r>
            <a:r>
              <a:rPr lang="en-US" sz="2000">
                <a:latin typeface="Comic Sans MS" panose="030F0702030302020204" pitchFamily="66" charset="0"/>
              </a:rPr>
              <a:t>:</a:t>
            </a:r>
          </a:p>
          <a:p>
            <a:endParaRPr lang="en-US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Mood is the feeling the reader gets from reading a story or 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You figure out the mood through the setting or atmosphere of the poem/story.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Moods can change throughout a poem. Look for signal words- then, but.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Mood is not the feeling or attitude of a character.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Don’t use simple feeling words (sad, happy, mad) to describe mood.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Use more sophisticated words to describe mood such as:</a:t>
            </a:r>
          </a:p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1EA25-30C6-43F2-A905-C18E703CEC81}"/>
              </a:ext>
            </a:extLst>
          </p:cNvPr>
          <p:cNvSpPr/>
          <p:nvPr/>
        </p:nvSpPr>
        <p:spPr>
          <a:xfrm>
            <a:off x="647114" y="4255478"/>
            <a:ext cx="108499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Light-hearted    Playful   Hopeful   </a:t>
            </a:r>
            <a:r>
              <a:rPr lang="en-US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Threatening    Suspenseful   Adoring</a:t>
            </a:r>
          </a:p>
          <a:p>
            <a:pPr algn="ctr"/>
            <a:r>
              <a:rPr lang="en-US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Cold  Terrifying  Lonely  Haunting   Liberating   Joyous   Peaceful   Welcoming   Violent   Tender  Warm  Inclusive   Pessimistic  Optimistic   Sentimental  Confining   Ridiculous   Wishful   Fearful   Somber   Devoted   Tense    Apprehensive  </a:t>
            </a:r>
            <a:r>
              <a:rPr lang="en-US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Humorous  Sympathetic  Confusing  </a:t>
            </a:r>
          </a:p>
        </p:txBody>
      </p:sp>
    </p:spTree>
    <p:extLst>
      <p:ext uri="{BB962C8B-B14F-4D97-AF65-F5344CB8AC3E}">
        <p14:creationId xmlns:p14="http://schemas.microsoft.com/office/powerpoint/2010/main" val="58337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2FF94-D8E1-414C-ABAD-6F70BA95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" y="182880"/>
            <a:ext cx="1485366" cy="1514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1A720-3A5A-495A-BAA2-4FEDB8586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293" y="4965895"/>
            <a:ext cx="1627536" cy="165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62AB9-B233-45B1-A8B9-799CF47FA42A}"/>
              </a:ext>
            </a:extLst>
          </p:cNvPr>
          <p:cNvSpPr txBox="1"/>
          <p:nvPr/>
        </p:nvSpPr>
        <p:spPr>
          <a:xfrm>
            <a:off x="2226365" y="543339"/>
            <a:ext cx="88392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 Now I would like you to explore different poems to develop an understanding of mood by:</a:t>
            </a:r>
          </a:p>
          <a:p>
            <a:endParaRPr lang="en-US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Comic Sans MS"/>
              </a:rPr>
              <a:t>Reading each of the following poems over two or three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Comic Sans MS" panose="030F0702030302020204" pitchFamily="66" charset="0"/>
              </a:rPr>
              <a:t>Considering </a:t>
            </a:r>
            <a:r>
              <a:rPr lang="en-US" sz="2000" u="sng">
                <a:latin typeface="Comic Sans MS" panose="030F0702030302020204" pitchFamily="66" charset="0"/>
              </a:rPr>
              <a:t>your</a:t>
            </a:r>
            <a:r>
              <a:rPr lang="en-US" sz="2000">
                <a:latin typeface="Comic Sans MS" panose="030F0702030302020204" pitchFamily="66" charset="0"/>
              </a:rPr>
              <a:t> feelings as you read.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Comic Sans MS"/>
              </a:rPr>
              <a:t>Jotting down words or phrases that help support your feelings of what you are reading.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Comic Sans MS"/>
              </a:rPr>
              <a:t>Selecting a mood word based on evidence from the text.</a:t>
            </a:r>
            <a:endParaRPr lang="en-CA" sz="20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006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DA38D-064F-4D25-9F79-B050CB824802}"/>
              </a:ext>
            </a:extLst>
          </p:cNvPr>
          <p:cNvSpPr txBox="1"/>
          <p:nvPr/>
        </p:nvSpPr>
        <p:spPr>
          <a:xfrm>
            <a:off x="1772529" y="562708"/>
            <a:ext cx="89611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Now here’s your chance to interpret the mood of Shel Silverstein’s famous poem entitled </a:t>
            </a:r>
            <a:r>
              <a:rPr lang="en-US" sz="2800" b="1" u="sng">
                <a:latin typeface="Comic Sans MS" panose="030F0702030302020204" pitchFamily="66" charset="0"/>
              </a:rPr>
              <a:t>Sick</a:t>
            </a:r>
            <a:r>
              <a:rPr lang="en-US" sz="2800">
                <a:latin typeface="Comic Sans MS" panose="030F0702030302020204" pitchFamily="66" charset="0"/>
              </a:rPr>
              <a:t> on the next slide.  </a:t>
            </a:r>
          </a:p>
          <a:p>
            <a:endParaRPr lang="en-US" sz="2800">
              <a:latin typeface="Comic Sans MS" panose="030F0702030302020204" pitchFamily="66" charset="0"/>
            </a:endParaRPr>
          </a:p>
          <a:p>
            <a:r>
              <a:rPr lang="en-US" sz="2800">
                <a:latin typeface="Comic Sans MS" panose="030F0702030302020204" pitchFamily="66" charset="0"/>
              </a:rPr>
              <a:t>Go to the next slide and view a video version of this poem.</a:t>
            </a:r>
          </a:p>
          <a:p>
            <a:endParaRPr lang="en-US" sz="2800">
              <a:latin typeface="Comic Sans MS" panose="030F0702030302020204" pitchFamily="66" charset="0"/>
            </a:endParaRPr>
          </a:p>
          <a:p>
            <a:r>
              <a:rPr lang="en-US" sz="2800">
                <a:latin typeface="Comic Sans MS" panose="030F0702030302020204" pitchFamily="66" charset="0"/>
              </a:rPr>
              <a:t>Read the poem two or three times. </a:t>
            </a:r>
          </a:p>
          <a:p>
            <a:endParaRPr lang="en-CA" sz="2800">
              <a:latin typeface="Comic Sans MS" panose="030F0702030302020204" pitchFamily="66" charset="0"/>
            </a:endParaRPr>
          </a:p>
          <a:p>
            <a:r>
              <a:rPr lang="en-CA" sz="2800">
                <a:latin typeface="Comic Sans MS" panose="030F0702030302020204" pitchFamily="66" charset="0"/>
              </a:rPr>
              <a:t>Complete the  response forms located on the last three slides. </a:t>
            </a:r>
            <a:endParaRPr lang="en-US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3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037B1-6741-4FA5-B7C9-3ACC3165D72F}"/>
              </a:ext>
            </a:extLst>
          </p:cNvPr>
          <p:cNvSpPr txBox="1"/>
          <p:nvPr/>
        </p:nvSpPr>
        <p:spPr>
          <a:xfrm>
            <a:off x="3430070" y="702059"/>
            <a:ext cx="697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hlinkClick r:id="rId3"/>
              </a:rPr>
              <a:t>https://www.youtube.com/watch?v=t7OzQSZkczA</a:t>
            </a:r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E4ED2-339A-4FB5-83AF-558E3CD6CD5E}"/>
              </a:ext>
            </a:extLst>
          </p:cNvPr>
          <p:cNvSpPr txBox="1"/>
          <p:nvPr/>
        </p:nvSpPr>
        <p:spPr>
          <a:xfrm>
            <a:off x="4055165" y="291548"/>
            <a:ext cx="3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on one of the following links:</a:t>
            </a:r>
            <a:endParaRPr lang="en-CA"/>
          </a:p>
        </p:txBody>
      </p:sp>
      <p:pic>
        <p:nvPicPr>
          <p:cNvPr id="6" name="Online Media 5" title="Wordplay - Poetry - Sick by Shel Silverstein">
            <a:hlinkClick r:id="" action="ppaction://media"/>
            <a:extLst>
              <a:ext uri="{FF2B5EF4-FFF2-40B4-BE49-F238E27FC236}">
                <a16:creationId xmlns:a16="http://schemas.microsoft.com/office/drawing/2014/main" id="{DF0D1014-BF1C-45DB-9F44-A634A26B0E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446" y="1448973"/>
            <a:ext cx="9101797" cy="51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E568BC-7AC5-464B-A3DA-25E1F9F27ED2}"/>
              </a:ext>
            </a:extLst>
          </p:cNvPr>
          <p:cNvSpPr/>
          <p:nvPr/>
        </p:nvSpPr>
        <p:spPr>
          <a:xfrm>
            <a:off x="2152357" y="428178"/>
            <a:ext cx="78357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Now interpret the mood of Jack Prelutsky’s famous poem entitled </a:t>
            </a:r>
            <a:r>
              <a:rPr lang="en-US" sz="2800" b="1" u="sng">
                <a:solidFill>
                  <a:prstClr val="black"/>
                </a:solidFill>
                <a:latin typeface="Comic Sans MS" panose="030F0702030302020204" pitchFamily="66" charset="0"/>
              </a:rPr>
              <a:t>Smart</a:t>
            </a:r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 on the next slide.  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Go to the next slide and view a video version of this poem.</a:t>
            </a:r>
          </a:p>
          <a:p>
            <a:pPr lvl="0"/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>
                <a:solidFill>
                  <a:prstClr val="black"/>
                </a:solidFill>
                <a:latin typeface="Comic Sans MS" panose="030F0702030302020204" pitchFamily="66" charset="0"/>
              </a:rPr>
              <a:t>Read the poem two or three times. </a:t>
            </a:r>
          </a:p>
          <a:p>
            <a:pPr lvl="0"/>
            <a:endParaRPr lang="en-CA" sz="28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CA" sz="2800">
                <a:solidFill>
                  <a:prstClr val="black"/>
                </a:solidFill>
                <a:latin typeface="Comic Sans MS" panose="030F0702030302020204" pitchFamily="66" charset="0"/>
              </a:rPr>
              <a:t>Complete the response forms located on the last three slides. </a:t>
            </a:r>
            <a:endParaRPr lang="en-US" sz="28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0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076E1-2205-4BF9-A297-0CB123952B71}"/>
              </a:ext>
            </a:extLst>
          </p:cNvPr>
          <p:cNvSpPr/>
          <p:nvPr/>
        </p:nvSpPr>
        <p:spPr>
          <a:xfrm>
            <a:off x="3619360" y="559036"/>
            <a:ext cx="495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hlinkClick r:id="rId3" action="ppaction://hlinksldjump"/>
              </a:rPr>
              <a:t>https://www.youtube.com/watch?v=g8QpsV7BThc</a:t>
            </a:r>
            <a:endParaRPr lang="en-CA"/>
          </a:p>
        </p:txBody>
      </p:sp>
      <p:pic>
        <p:nvPicPr>
          <p:cNvPr id="3" name="Online Media 2" title="&quot;Smart&quot; by Shel Silverstein - Language Arts Project">
            <a:hlinkClick r:id="" action="ppaction://media"/>
            <a:extLst>
              <a:ext uri="{FF2B5EF4-FFF2-40B4-BE49-F238E27FC236}">
                <a16:creationId xmlns:a16="http://schemas.microsoft.com/office/drawing/2014/main" id="{87072BE9-028B-44C2-A012-69911CED8E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7102" y="1244600"/>
            <a:ext cx="7266143" cy="54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9" ma:contentTypeDescription="Create a new document." ma:contentTypeScope="" ma:versionID="f4f55226c19ca4ff0783a93421ddfd92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2675a775d352f948bf2998c40adfc8b6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10644-B249-41D8-B14C-2C77FDE82466}">
  <ds:schemaRefs>
    <ds:schemaRef ds:uri="2dfdbd87-feb3-4b3a-b11d-aaad4bfbe884"/>
    <ds:schemaRef ds:uri="c17d24db-1525-423a-a246-76d2fc38ff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D7F3D0-6A52-43F4-8D85-7732904D7A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18DD4B-679E-43F0-A790-AB9ED720041F}">
  <ds:schemaRefs>
    <ds:schemaRef ds:uri="9a9f9016-6aff-47cd-8247-d4bfe8ea27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Wagar</dc:creator>
  <cp:revision>8</cp:revision>
  <dcterms:created xsi:type="dcterms:W3CDTF">2020-05-26T03:49:24Z</dcterms:created>
  <dcterms:modified xsi:type="dcterms:W3CDTF">2020-05-28T23:35:56Z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