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sldIdLst>
    <p:sldId id="257" r:id="rId5"/>
    <p:sldId id="264" r:id="rId6"/>
    <p:sldId id="261" r:id="rId7"/>
    <p:sldId id="262" r:id="rId8"/>
    <p:sldId id="263" r:id="rId9"/>
    <p:sldId id="266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62F57-2BB9-40E4-BA46-8789D58F7CC5}" v="1" dt="2020-06-05T18:48:43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19" autoAdjust="0"/>
  </p:normalViewPr>
  <p:slideViewPr>
    <p:cSldViewPr snapToGrid="0">
      <p:cViewPr>
        <p:scale>
          <a:sx n="59" d="100"/>
          <a:sy n="59" d="100"/>
        </p:scale>
        <p:origin x="88" y="7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defRPr cap="all"/>
          </a:pPr>
          <a:r>
            <a:rPr lang="en-US" b="1" u="sng" dirty="0"/>
            <a:t>Face</a:t>
          </a:r>
          <a:r>
            <a:rPr lang="en-US" dirty="0"/>
            <a:t> = </a:t>
          </a:r>
          <a:r>
            <a:rPr lang="en-CA" b="0" i="0" dirty="0"/>
            <a:t>a 2D </a:t>
          </a:r>
          <a:r>
            <a:rPr lang="en-CA" b="1" i="0" dirty="0"/>
            <a:t>shape</a:t>
          </a:r>
          <a:r>
            <a:rPr lang="en-CA" b="0" i="0" dirty="0"/>
            <a:t> that makes up one surface of a 3D </a:t>
          </a:r>
          <a:r>
            <a:rPr lang="en-CA" b="1" i="0" dirty="0"/>
            <a:t>shape</a:t>
          </a:r>
          <a:endParaRPr lang="en-US" dirty="0"/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defRPr cap="all"/>
          </a:pPr>
          <a:r>
            <a:rPr lang="en-US" b="1" u="sng" dirty="0"/>
            <a:t>Edge</a:t>
          </a:r>
          <a:r>
            <a:rPr lang="en-US" dirty="0"/>
            <a:t> = a line </a:t>
          </a:r>
          <a:r>
            <a:rPr lang="en-CA" b="0" i="0" dirty="0"/>
            <a:t>where two or more </a:t>
          </a:r>
          <a:r>
            <a:rPr lang="en-CA" b="1" i="0" dirty="0"/>
            <a:t>faces</a:t>
          </a:r>
          <a:r>
            <a:rPr lang="en-CA" b="0" i="0" dirty="0"/>
            <a:t> meet</a:t>
          </a:r>
          <a:endParaRPr lang="en-US" dirty="0"/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defRPr cap="all"/>
          </a:pPr>
          <a:r>
            <a:rPr lang="en-US" b="1" u="sng" dirty="0"/>
            <a:t>Vertex</a:t>
          </a:r>
          <a:r>
            <a:rPr lang="en-US" dirty="0"/>
            <a:t> (corner) = </a:t>
          </a:r>
          <a:r>
            <a:rPr lang="en-CA" b="0" i="0" dirty="0"/>
            <a:t>the point or corner where two or more </a:t>
          </a:r>
          <a:r>
            <a:rPr lang="en-CA" b="1" i="0" dirty="0"/>
            <a:t>Edges</a:t>
          </a:r>
          <a:r>
            <a:rPr lang="en-CA" b="0" i="0" dirty="0"/>
            <a:t> meet</a:t>
          </a:r>
          <a:r>
            <a:rPr lang="en-US" dirty="0"/>
            <a:t> 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71314DDE-9583-4A23-9DAB-1FB4790F14BC}" type="pres">
      <dgm:prSet presAssocID="{01A66772-F185-4D58-B8BB-E9370D7A7A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08F853D-DBD0-4E2F-B5B6-760E5B867B14}" type="pres">
      <dgm:prSet presAssocID="{40FC4FFE-8987-4A26-B7F4-8A516F18ADAE}" presName="hierRoot1" presStyleCnt="0"/>
      <dgm:spPr/>
    </dgm:pt>
    <dgm:pt modelId="{DEFFFBB9-760B-4F42-864C-FC5A505A58C0}" type="pres">
      <dgm:prSet presAssocID="{40FC4FFE-8987-4A26-B7F4-8A516F18ADAE}" presName="composite" presStyleCnt="0"/>
      <dgm:spPr/>
    </dgm:pt>
    <dgm:pt modelId="{F59A2B7E-F43E-408E-9A60-D7AE12BEB26D}" type="pres">
      <dgm:prSet presAssocID="{40FC4FFE-8987-4A26-B7F4-8A516F18ADAE}" presName="background" presStyleLbl="node0" presStyleIdx="0" presStyleCnt="3"/>
      <dgm:spPr/>
    </dgm:pt>
    <dgm:pt modelId="{EAC17313-4670-450A-8D1B-5BE69E0549C9}" type="pres">
      <dgm:prSet presAssocID="{40FC4FFE-8987-4A26-B7F4-8A516F18ADAE}" presName="text" presStyleLbl="fgAcc0" presStyleIdx="0" presStyleCnt="3">
        <dgm:presLayoutVars>
          <dgm:chPref val="3"/>
        </dgm:presLayoutVars>
      </dgm:prSet>
      <dgm:spPr/>
    </dgm:pt>
    <dgm:pt modelId="{507030A7-20EC-41DC-8A95-7044DC7F1A52}" type="pres">
      <dgm:prSet presAssocID="{40FC4FFE-8987-4A26-B7F4-8A516F18ADAE}" presName="hierChild2" presStyleCnt="0"/>
      <dgm:spPr/>
    </dgm:pt>
    <dgm:pt modelId="{855B5EF7-AC67-4DE9-8ED4-1DBD77191CB9}" type="pres">
      <dgm:prSet presAssocID="{49225C73-1633-42F1-AB3B-7CB183E5F8B8}" presName="hierRoot1" presStyleCnt="0"/>
      <dgm:spPr/>
    </dgm:pt>
    <dgm:pt modelId="{25E1B720-2F11-458F-9E85-6E95A4CB8A48}" type="pres">
      <dgm:prSet presAssocID="{49225C73-1633-42F1-AB3B-7CB183E5F8B8}" presName="composite" presStyleCnt="0"/>
      <dgm:spPr/>
    </dgm:pt>
    <dgm:pt modelId="{72B462AD-3E81-4EE9-8BA7-792D153BCA0E}" type="pres">
      <dgm:prSet presAssocID="{49225C73-1633-42F1-AB3B-7CB183E5F8B8}" presName="background" presStyleLbl="node0" presStyleIdx="1" presStyleCnt="3"/>
      <dgm:spPr/>
    </dgm:pt>
    <dgm:pt modelId="{0B26B49B-FF77-4B0C-93A0-646061DEEE01}" type="pres">
      <dgm:prSet presAssocID="{49225C73-1633-42F1-AB3B-7CB183E5F8B8}" presName="text" presStyleLbl="fgAcc0" presStyleIdx="1" presStyleCnt="3">
        <dgm:presLayoutVars>
          <dgm:chPref val="3"/>
        </dgm:presLayoutVars>
      </dgm:prSet>
      <dgm:spPr/>
    </dgm:pt>
    <dgm:pt modelId="{C009FC24-22E4-41A2-A6A2-5D2DAF62AC6D}" type="pres">
      <dgm:prSet presAssocID="{49225C73-1633-42F1-AB3B-7CB183E5F8B8}" presName="hierChild2" presStyleCnt="0"/>
      <dgm:spPr/>
    </dgm:pt>
    <dgm:pt modelId="{02BF6C93-4A9B-4EE3-8757-349974D960F6}" type="pres">
      <dgm:prSet presAssocID="{1C383F32-22E8-4F62-A3E0-BDC3D5F48992}" presName="hierRoot1" presStyleCnt="0"/>
      <dgm:spPr/>
    </dgm:pt>
    <dgm:pt modelId="{8C932A26-3AB1-4FEC-8834-92427C0D0900}" type="pres">
      <dgm:prSet presAssocID="{1C383F32-22E8-4F62-A3E0-BDC3D5F48992}" presName="composite" presStyleCnt="0"/>
      <dgm:spPr/>
    </dgm:pt>
    <dgm:pt modelId="{C288595F-1F58-470B-8FE5-9EF814F7156E}" type="pres">
      <dgm:prSet presAssocID="{1C383F32-22E8-4F62-A3E0-BDC3D5F48992}" presName="background" presStyleLbl="node0" presStyleIdx="2" presStyleCnt="3"/>
      <dgm:spPr/>
    </dgm:pt>
    <dgm:pt modelId="{8ECD379A-9F04-4D08-A167-09F8EB0CBB2A}" type="pres">
      <dgm:prSet presAssocID="{1C383F32-22E8-4F62-A3E0-BDC3D5F48992}" presName="text" presStyleLbl="fgAcc0" presStyleIdx="2" presStyleCnt="3">
        <dgm:presLayoutVars>
          <dgm:chPref val="3"/>
        </dgm:presLayoutVars>
      </dgm:prSet>
      <dgm:spPr/>
    </dgm:pt>
    <dgm:pt modelId="{32254D01-E04B-406C-BD61-AF0198235206}" type="pres">
      <dgm:prSet presAssocID="{1C383F32-22E8-4F62-A3E0-BDC3D5F48992}" presName="hierChild2" presStyleCnt="0"/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F5A98716-3C43-4701-B008-EF1E9800C036}" type="presOf" srcId="{40FC4FFE-8987-4A26-B7F4-8A516F18ADAE}" destId="{EAC17313-4670-450A-8D1B-5BE69E0549C9}" srcOrd="0" destOrd="0" presId="urn:microsoft.com/office/officeart/2005/8/layout/hierarchy1"/>
    <dgm:cxn modelId="{27657B24-DA41-4175-B5E5-32C22CD4EF67}" type="presOf" srcId="{49225C73-1633-42F1-AB3B-7CB183E5F8B8}" destId="{0B26B49B-FF77-4B0C-93A0-646061DEEE01}" srcOrd="0" destOrd="0" presId="urn:microsoft.com/office/officeart/2005/8/layout/hierarchy1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1D9476B-D66C-49E1-B274-D56BC790E842}" type="presOf" srcId="{1C383F32-22E8-4F62-A3E0-BDC3D5F48992}" destId="{8ECD379A-9F04-4D08-A167-09F8EB0CBB2A}" srcOrd="0" destOrd="0" presId="urn:microsoft.com/office/officeart/2005/8/layout/hierarchy1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5A0F559E-477E-4A8F-A3D6-A2771BC4C34D}" type="presOf" srcId="{01A66772-F185-4D58-B8BB-E9370D7A7A2B}" destId="{71314DDE-9583-4A23-9DAB-1FB4790F14BC}" srcOrd="0" destOrd="0" presId="urn:microsoft.com/office/officeart/2005/8/layout/hierarchy1"/>
    <dgm:cxn modelId="{8FE82465-A079-4EE8-9A60-895A5CA73FEB}" type="presParOf" srcId="{71314DDE-9583-4A23-9DAB-1FB4790F14BC}" destId="{908F853D-DBD0-4E2F-B5B6-760E5B867B14}" srcOrd="0" destOrd="0" presId="urn:microsoft.com/office/officeart/2005/8/layout/hierarchy1"/>
    <dgm:cxn modelId="{1BB6AA9B-B0B7-423A-A3DD-1283F342001A}" type="presParOf" srcId="{908F853D-DBD0-4E2F-B5B6-760E5B867B14}" destId="{DEFFFBB9-760B-4F42-864C-FC5A505A58C0}" srcOrd="0" destOrd="0" presId="urn:microsoft.com/office/officeart/2005/8/layout/hierarchy1"/>
    <dgm:cxn modelId="{77C8883E-D1D8-43C5-AD6D-59371001B743}" type="presParOf" srcId="{DEFFFBB9-760B-4F42-864C-FC5A505A58C0}" destId="{F59A2B7E-F43E-408E-9A60-D7AE12BEB26D}" srcOrd="0" destOrd="0" presId="urn:microsoft.com/office/officeart/2005/8/layout/hierarchy1"/>
    <dgm:cxn modelId="{47019F3A-B445-45FA-831D-685956651C47}" type="presParOf" srcId="{DEFFFBB9-760B-4F42-864C-FC5A505A58C0}" destId="{EAC17313-4670-450A-8D1B-5BE69E0549C9}" srcOrd="1" destOrd="0" presId="urn:microsoft.com/office/officeart/2005/8/layout/hierarchy1"/>
    <dgm:cxn modelId="{D62F42CC-CB4D-4F0C-8464-3E7A11BC6472}" type="presParOf" srcId="{908F853D-DBD0-4E2F-B5B6-760E5B867B14}" destId="{507030A7-20EC-41DC-8A95-7044DC7F1A52}" srcOrd="1" destOrd="0" presId="urn:microsoft.com/office/officeart/2005/8/layout/hierarchy1"/>
    <dgm:cxn modelId="{980B178E-EC06-4BCC-AF9C-118E9234C897}" type="presParOf" srcId="{71314DDE-9583-4A23-9DAB-1FB4790F14BC}" destId="{855B5EF7-AC67-4DE9-8ED4-1DBD77191CB9}" srcOrd="1" destOrd="0" presId="urn:microsoft.com/office/officeart/2005/8/layout/hierarchy1"/>
    <dgm:cxn modelId="{DA89B8F7-F1EE-4431-B831-089B54802FC6}" type="presParOf" srcId="{855B5EF7-AC67-4DE9-8ED4-1DBD77191CB9}" destId="{25E1B720-2F11-458F-9E85-6E95A4CB8A48}" srcOrd="0" destOrd="0" presId="urn:microsoft.com/office/officeart/2005/8/layout/hierarchy1"/>
    <dgm:cxn modelId="{761D1BB4-9924-40E7-9A28-FE93FD935375}" type="presParOf" srcId="{25E1B720-2F11-458F-9E85-6E95A4CB8A48}" destId="{72B462AD-3E81-4EE9-8BA7-792D153BCA0E}" srcOrd="0" destOrd="0" presId="urn:microsoft.com/office/officeart/2005/8/layout/hierarchy1"/>
    <dgm:cxn modelId="{9FA312FE-A318-47CB-A58D-A9584F9373C6}" type="presParOf" srcId="{25E1B720-2F11-458F-9E85-6E95A4CB8A48}" destId="{0B26B49B-FF77-4B0C-93A0-646061DEEE01}" srcOrd="1" destOrd="0" presId="urn:microsoft.com/office/officeart/2005/8/layout/hierarchy1"/>
    <dgm:cxn modelId="{3FB00A4C-1F80-41DF-A81A-3D7AA13355F9}" type="presParOf" srcId="{855B5EF7-AC67-4DE9-8ED4-1DBD77191CB9}" destId="{C009FC24-22E4-41A2-A6A2-5D2DAF62AC6D}" srcOrd="1" destOrd="0" presId="urn:microsoft.com/office/officeart/2005/8/layout/hierarchy1"/>
    <dgm:cxn modelId="{7C67436D-6548-42E0-828D-340C46C0C55B}" type="presParOf" srcId="{71314DDE-9583-4A23-9DAB-1FB4790F14BC}" destId="{02BF6C93-4A9B-4EE3-8757-349974D960F6}" srcOrd="2" destOrd="0" presId="urn:microsoft.com/office/officeart/2005/8/layout/hierarchy1"/>
    <dgm:cxn modelId="{8D6E3557-BD7B-475E-B7FD-EB46576A1832}" type="presParOf" srcId="{02BF6C93-4A9B-4EE3-8757-349974D960F6}" destId="{8C932A26-3AB1-4FEC-8834-92427C0D0900}" srcOrd="0" destOrd="0" presId="urn:microsoft.com/office/officeart/2005/8/layout/hierarchy1"/>
    <dgm:cxn modelId="{13AE23B9-1924-4564-984A-D1D70725A688}" type="presParOf" srcId="{8C932A26-3AB1-4FEC-8834-92427C0D0900}" destId="{C288595F-1F58-470B-8FE5-9EF814F7156E}" srcOrd="0" destOrd="0" presId="urn:microsoft.com/office/officeart/2005/8/layout/hierarchy1"/>
    <dgm:cxn modelId="{5ACAD4BF-3ED8-45A2-B7A1-38CA7A272C50}" type="presParOf" srcId="{8C932A26-3AB1-4FEC-8834-92427C0D0900}" destId="{8ECD379A-9F04-4D08-A167-09F8EB0CBB2A}" srcOrd="1" destOrd="0" presId="urn:microsoft.com/office/officeart/2005/8/layout/hierarchy1"/>
    <dgm:cxn modelId="{92A7C9F6-BF8E-4430-9D6C-6D1AE5F1DC11}" type="presParOf" srcId="{02BF6C93-4A9B-4EE3-8757-349974D960F6}" destId="{32254D01-E04B-406C-BD61-AF019823520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defRPr cap="all"/>
          </a:pPr>
          <a:r>
            <a:rPr lang="en-US" b="1" u="sng" dirty="0"/>
            <a:t>Net</a:t>
          </a:r>
          <a:r>
            <a:rPr lang="en-US" dirty="0"/>
            <a:t> = </a:t>
          </a:r>
          <a:r>
            <a:rPr lang="en-CA" b="0" i="0" dirty="0"/>
            <a:t>The </a:t>
          </a:r>
          <a:r>
            <a:rPr lang="en-CA" b="1" i="0" dirty="0"/>
            <a:t>net</a:t>
          </a:r>
          <a:r>
            <a:rPr lang="en-CA" b="0" i="0" dirty="0"/>
            <a:t> of a </a:t>
          </a:r>
          <a:r>
            <a:rPr lang="en-CA" b="1" i="0" dirty="0"/>
            <a:t>3D</a:t>
          </a:r>
          <a:r>
            <a:rPr lang="en-CA" b="0" i="0" dirty="0"/>
            <a:t> shape is what it looks like if it is opened out flat. A </a:t>
          </a:r>
          <a:r>
            <a:rPr lang="en-CA" b="1" i="0" dirty="0"/>
            <a:t>net</a:t>
          </a:r>
          <a:r>
            <a:rPr lang="en-CA" b="0" i="0" dirty="0"/>
            <a:t> can be folded up to make a </a:t>
          </a:r>
          <a:r>
            <a:rPr lang="en-CA" b="1" i="0" dirty="0"/>
            <a:t>3D</a:t>
          </a:r>
          <a:r>
            <a:rPr lang="en-CA" b="0" i="0" dirty="0"/>
            <a:t> shape.</a:t>
          </a:r>
          <a:endParaRPr lang="en-US" dirty="0"/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71314DDE-9583-4A23-9DAB-1FB4790F14BC}" type="pres">
      <dgm:prSet presAssocID="{01A66772-F185-4D58-B8BB-E9370D7A7A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08F853D-DBD0-4E2F-B5B6-760E5B867B14}" type="pres">
      <dgm:prSet presAssocID="{40FC4FFE-8987-4A26-B7F4-8A516F18ADAE}" presName="hierRoot1" presStyleCnt="0"/>
      <dgm:spPr/>
    </dgm:pt>
    <dgm:pt modelId="{DEFFFBB9-760B-4F42-864C-FC5A505A58C0}" type="pres">
      <dgm:prSet presAssocID="{40FC4FFE-8987-4A26-B7F4-8A516F18ADAE}" presName="composite" presStyleCnt="0"/>
      <dgm:spPr/>
    </dgm:pt>
    <dgm:pt modelId="{F59A2B7E-F43E-408E-9A60-D7AE12BEB26D}" type="pres">
      <dgm:prSet presAssocID="{40FC4FFE-8987-4A26-B7F4-8A516F18ADAE}" presName="background" presStyleLbl="node0" presStyleIdx="0" presStyleCnt="1"/>
      <dgm:spPr/>
    </dgm:pt>
    <dgm:pt modelId="{EAC17313-4670-450A-8D1B-5BE69E0549C9}" type="pres">
      <dgm:prSet presAssocID="{40FC4FFE-8987-4A26-B7F4-8A516F18ADAE}" presName="text" presStyleLbl="fgAcc0" presStyleIdx="0" presStyleCnt="1" custScaleY="73595">
        <dgm:presLayoutVars>
          <dgm:chPref val="3"/>
        </dgm:presLayoutVars>
      </dgm:prSet>
      <dgm:spPr/>
    </dgm:pt>
    <dgm:pt modelId="{507030A7-20EC-41DC-8A95-7044DC7F1A52}" type="pres">
      <dgm:prSet presAssocID="{40FC4FFE-8987-4A26-B7F4-8A516F18ADAE}" presName="hierChild2" presStyleCnt="0"/>
      <dgm:spPr/>
    </dgm:pt>
  </dgm:ptLst>
  <dgm:cxnLst>
    <dgm:cxn modelId="{F5A98716-3C43-4701-B008-EF1E9800C036}" type="presOf" srcId="{40FC4FFE-8987-4A26-B7F4-8A516F18ADAE}" destId="{EAC17313-4670-450A-8D1B-5BE69E0549C9}" srcOrd="0" destOrd="0" presId="urn:microsoft.com/office/officeart/2005/8/layout/hierarchy1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5A0F559E-477E-4A8F-A3D6-A2771BC4C34D}" type="presOf" srcId="{01A66772-F185-4D58-B8BB-E9370D7A7A2B}" destId="{71314DDE-9583-4A23-9DAB-1FB4790F14BC}" srcOrd="0" destOrd="0" presId="urn:microsoft.com/office/officeart/2005/8/layout/hierarchy1"/>
    <dgm:cxn modelId="{8FE82465-A079-4EE8-9A60-895A5CA73FEB}" type="presParOf" srcId="{71314DDE-9583-4A23-9DAB-1FB4790F14BC}" destId="{908F853D-DBD0-4E2F-B5B6-760E5B867B14}" srcOrd="0" destOrd="0" presId="urn:microsoft.com/office/officeart/2005/8/layout/hierarchy1"/>
    <dgm:cxn modelId="{1BB6AA9B-B0B7-423A-A3DD-1283F342001A}" type="presParOf" srcId="{908F853D-DBD0-4E2F-B5B6-760E5B867B14}" destId="{DEFFFBB9-760B-4F42-864C-FC5A505A58C0}" srcOrd="0" destOrd="0" presId="urn:microsoft.com/office/officeart/2005/8/layout/hierarchy1"/>
    <dgm:cxn modelId="{77C8883E-D1D8-43C5-AD6D-59371001B743}" type="presParOf" srcId="{DEFFFBB9-760B-4F42-864C-FC5A505A58C0}" destId="{F59A2B7E-F43E-408E-9A60-D7AE12BEB26D}" srcOrd="0" destOrd="0" presId="urn:microsoft.com/office/officeart/2005/8/layout/hierarchy1"/>
    <dgm:cxn modelId="{47019F3A-B445-45FA-831D-685956651C47}" type="presParOf" srcId="{DEFFFBB9-760B-4F42-864C-FC5A505A58C0}" destId="{EAC17313-4670-450A-8D1B-5BE69E0549C9}" srcOrd="1" destOrd="0" presId="urn:microsoft.com/office/officeart/2005/8/layout/hierarchy1"/>
    <dgm:cxn modelId="{D62F42CC-CB4D-4F0C-8464-3E7A11BC6472}" type="presParOf" srcId="{908F853D-DBD0-4E2F-B5B6-760E5B867B14}" destId="{507030A7-20EC-41DC-8A95-7044DC7F1A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A2B7E-F43E-408E-9A60-D7AE12BEB26D}">
      <dsp:nvSpPr>
        <dsp:cNvPr id="0" name=""/>
        <dsp:cNvSpPr/>
      </dsp:nvSpPr>
      <dsp:spPr>
        <a:xfrm>
          <a:off x="0" y="877323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17313-4670-450A-8D1B-5BE69E0549C9}">
      <dsp:nvSpPr>
        <dsp:cNvPr id="0" name=""/>
        <dsp:cNvSpPr/>
      </dsp:nvSpPr>
      <dsp:spPr>
        <a:xfrm>
          <a:off x="314325" y="1175932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b="1" u="sng" kern="1200" dirty="0"/>
            <a:t>Face</a:t>
          </a:r>
          <a:r>
            <a:rPr lang="en-US" sz="2100" kern="1200" dirty="0"/>
            <a:t> = </a:t>
          </a:r>
          <a:r>
            <a:rPr lang="en-CA" sz="2100" b="0" i="0" kern="1200" dirty="0"/>
            <a:t>a 2D </a:t>
          </a:r>
          <a:r>
            <a:rPr lang="en-CA" sz="2100" b="1" i="0" kern="1200" dirty="0"/>
            <a:t>shape</a:t>
          </a:r>
          <a:r>
            <a:rPr lang="en-CA" sz="2100" b="0" i="0" kern="1200" dirty="0"/>
            <a:t> that makes up one surface of a 3D </a:t>
          </a:r>
          <a:r>
            <a:rPr lang="en-CA" sz="2100" b="1" i="0" kern="1200" dirty="0"/>
            <a:t>shape</a:t>
          </a:r>
          <a:endParaRPr lang="en-US" sz="2100" kern="1200" dirty="0"/>
        </a:p>
      </dsp:txBody>
      <dsp:txXfrm>
        <a:off x="366939" y="1228546"/>
        <a:ext cx="2723696" cy="1691139"/>
      </dsp:txXfrm>
    </dsp:sp>
    <dsp:sp modelId="{72B462AD-3E81-4EE9-8BA7-792D153BCA0E}">
      <dsp:nvSpPr>
        <dsp:cNvPr id="0" name=""/>
        <dsp:cNvSpPr/>
      </dsp:nvSpPr>
      <dsp:spPr>
        <a:xfrm>
          <a:off x="3457574" y="877323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6B49B-FF77-4B0C-93A0-646061DEEE01}">
      <dsp:nvSpPr>
        <dsp:cNvPr id="0" name=""/>
        <dsp:cNvSpPr/>
      </dsp:nvSpPr>
      <dsp:spPr>
        <a:xfrm>
          <a:off x="3771899" y="1175932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b="1" u="sng" kern="1200" dirty="0"/>
            <a:t>Edge</a:t>
          </a:r>
          <a:r>
            <a:rPr lang="en-US" sz="2100" kern="1200" dirty="0"/>
            <a:t> = a line </a:t>
          </a:r>
          <a:r>
            <a:rPr lang="en-CA" sz="2100" b="0" i="0" kern="1200" dirty="0"/>
            <a:t>where two or more </a:t>
          </a:r>
          <a:r>
            <a:rPr lang="en-CA" sz="2100" b="1" i="0" kern="1200" dirty="0"/>
            <a:t>faces</a:t>
          </a:r>
          <a:r>
            <a:rPr lang="en-CA" sz="2100" b="0" i="0" kern="1200" dirty="0"/>
            <a:t> meet</a:t>
          </a:r>
          <a:endParaRPr lang="en-US" sz="2100" kern="1200" dirty="0"/>
        </a:p>
      </dsp:txBody>
      <dsp:txXfrm>
        <a:off x="3824513" y="1228546"/>
        <a:ext cx="2723696" cy="1691139"/>
      </dsp:txXfrm>
    </dsp:sp>
    <dsp:sp modelId="{C288595F-1F58-470B-8FE5-9EF814F7156E}">
      <dsp:nvSpPr>
        <dsp:cNvPr id="0" name=""/>
        <dsp:cNvSpPr/>
      </dsp:nvSpPr>
      <dsp:spPr>
        <a:xfrm>
          <a:off x="6915149" y="877323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D379A-9F04-4D08-A167-09F8EB0CBB2A}">
      <dsp:nvSpPr>
        <dsp:cNvPr id="0" name=""/>
        <dsp:cNvSpPr/>
      </dsp:nvSpPr>
      <dsp:spPr>
        <a:xfrm>
          <a:off x="7229475" y="1175932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b="1" u="sng" kern="1200" dirty="0"/>
            <a:t>Vertex</a:t>
          </a:r>
          <a:r>
            <a:rPr lang="en-US" sz="2100" kern="1200" dirty="0"/>
            <a:t> (corner) = </a:t>
          </a:r>
          <a:r>
            <a:rPr lang="en-CA" sz="2100" b="0" i="0" kern="1200" dirty="0"/>
            <a:t>the point or corner where two or more </a:t>
          </a:r>
          <a:r>
            <a:rPr lang="en-CA" sz="2100" b="1" i="0" kern="1200" dirty="0"/>
            <a:t>Edges</a:t>
          </a:r>
          <a:r>
            <a:rPr lang="en-CA" sz="2100" b="0" i="0" kern="1200" dirty="0"/>
            <a:t> meet</a:t>
          </a:r>
          <a:r>
            <a:rPr lang="en-US" sz="2100" kern="1200" dirty="0"/>
            <a:t> </a:t>
          </a:r>
        </a:p>
      </dsp:txBody>
      <dsp:txXfrm>
        <a:off x="7282089" y="1228546"/>
        <a:ext cx="2723696" cy="1691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A2B7E-F43E-408E-9A60-D7AE12BEB26D}">
      <dsp:nvSpPr>
        <dsp:cNvPr id="0" name=""/>
        <dsp:cNvSpPr/>
      </dsp:nvSpPr>
      <dsp:spPr>
        <a:xfrm>
          <a:off x="825854" y="1616"/>
          <a:ext cx="5074735" cy="2371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17313-4670-450A-8D1B-5BE69E0549C9}">
      <dsp:nvSpPr>
        <dsp:cNvPr id="0" name=""/>
        <dsp:cNvSpPr/>
      </dsp:nvSpPr>
      <dsp:spPr>
        <a:xfrm>
          <a:off x="1389714" y="537283"/>
          <a:ext cx="5074735" cy="23715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b="1" u="sng" kern="1200" dirty="0"/>
            <a:t>Net</a:t>
          </a:r>
          <a:r>
            <a:rPr lang="en-US" sz="2600" kern="1200" dirty="0"/>
            <a:t> = </a:t>
          </a:r>
          <a:r>
            <a:rPr lang="en-CA" sz="2600" b="0" i="0" kern="1200" dirty="0"/>
            <a:t>The </a:t>
          </a:r>
          <a:r>
            <a:rPr lang="en-CA" sz="2600" b="1" i="0" kern="1200" dirty="0"/>
            <a:t>net</a:t>
          </a:r>
          <a:r>
            <a:rPr lang="en-CA" sz="2600" b="0" i="0" kern="1200" dirty="0"/>
            <a:t> of a </a:t>
          </a:r>
          <a:r>
            <a:rPr lang="en-CA" sz="2600" b="1" i="0" kern="1200" dirty="0"/>
            <a:t>3D</a:t>
          </a:r>
          <a:r>
            <a:rPr lang="en-CA" sz="2600" b="0" i="0" kern="1200" dirty="0"/>
            <a:t> shape is what it looks like if it is opened out flat. A </a:t>
          </a:r>
          <a:r>
            <a:rPr lang="en-CA" sz="2600" b="1" i="0" kern="1200" dirty="0"/>
            <a:t>net</a:t>
          </a:r>
          <a:r>
            <a:rPr lang="en-CA" sz="2600" b="0" i="0" kern="1200" dirty="0"/>
            <a:t> can be folded up to make a </a:t>
          </a:r>
          <a:r>
            <a:rPr lang="en-CA" sz="2600" b="1" i="0" kern="1200" dirty="0"/>
            <a:t>3D</a:t>
          </a:r>
          <a:r>
            <a:rPr lang="en-CA" sz="2600" b="0" i="0" kern="1200" dirty="0"/>
            <a:t> shape.</a:t>
          </a:r>
          <a:endParaRPr lang="en-US" sz="2600" kern="1200" dirty="0"/>
        </a:p>
      </dsp:txBody>
      <dsp:txXfrm>
        <a:off x="1459175" y="606744"/>
        <a:ext cx="4935813" cy="2232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-QwWFkz5hw?feature=oembed" TargetMode="External"/><Relationship Id="rId4" Type="http://schemas.openxmlformats.org/officeDocument/2006/relationships/hyperlink" Target="https://www.youtube.com/watch?v=3-QwWFkz5h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1xxTJ1tD_E&amp;feature=youtu.be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1xxTJ1tD_E?feature=oembed" TargetMode="Externa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2-D &amp; 3-D Geometry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598A4-D28F-441D-948B-8EF2ED1F1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2-D Shapes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3EF20-F207-4472-AAE0-2F30B959B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Match the following 2-D shapes with their name:</a:t>
            </a:r>
          </a:p>
          <a:p>
            <a:r>
              <a:rPr lang="en-CA" dirty="0"/>
              <a:t>1) Square</a:t>
            </a:r>
          </a:p>
          <a:p>
            <a:r>
              <a:rPr lang="en-CA" dirty="0"/>
              <a:t>2) Triangle</a:t>
            </a:r>
          </a:p>
          <a:p>
            <a:r>
              <a:rPr lang="en-CA" dirty="0"/>
              <a:t>3) Circle</a:t>
            </a:r>
          </a:p>
          <a:p>
            <a:r>
              <a:rPr lang="en-CA" dirty="0"/>
              <a:t>4) Rectangle</a:t>
            </a:r>
          </a:p>
        </p:txBody>
      </p:sp>
      <p:pic>
        <p:nvPicPr>
          <p:cNvPr id="2050" name="Picture 2" descr="Amazon.com: Chess Checker board vinyl decal Wall art decor vinyl ...">
            <a:extLst>
              <a:ext uri="{FF2B5EF4-FFF2-40B4-BE49-F238E27FC236}">
                <a16:creationId xmlns:a16="http://schemas.microsoft.com/office/drawing/2014/main" id="{CEACDF65-C2C9-41FA-8ECF-43FEACC16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89" y="4168098"/>
            <a:ext cx="1942788" cy="194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0 Real Life Examples Of Triangle – StudiousGuy">
            <a:extLst>
              <a:ext uri="{FF2B5EF4-FFF2-40B4-BE49-F238E27FC236}">
                <a16:creationId xmlns:a16="http://schemas.microsoft.com/office/drawing/2014/main" id="{F6571DE6-CACE-4310-8394-EF26B2602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54209">
            <a:off x="9364740" y="1251922"/>
            <a:ext cx="2259642" cy="179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AF8CCA74-ABBF-4487-99A3-0CCEE1561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809" y="120013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50 Canadian Dollars banknote (Frontier Series) - Exchange yours today">
            <a:extLst>
              <a:ext uri="{FF2B5EF4-FFF2-40B4-BE49-F238E27FC236}">
                <a16:creationId xmlns:a16="http://schemas.microsoft.com/office/drawing/2014/main" id="{FE336EBE-BFF0-482F-B877-83DF8ACA8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485" y="4389665"/>
            <a:ext cx="3803036" cy="1680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10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en-US" dirty="0"/>
              <a:t>Quick overview of 3-D Shapes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490255"/>
              </p:ext>
            </p:extLst>
          </p:nvPr>
        </p:nvGraphicFramePr>
        <p:xfrm>
          <a:off x="960474" y="1328394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8CD9BC6E-4653-437F-8186-431EC8BC0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837" y="4377941"/>
            <a:ext cx="2615609" cy="1837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A52CE-000A-4C3B-BF11-D804E810F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pPr algn="ctr"/>
            <a:r>
              <a:rPr lang="en-CA" dirty="0"/>
              <a:t>Watch this video for more in depth explanation of 3-D shapes</a:t>
            </a:r>
          </a:p>
        </p:txBody>
      </p:sp>
      <p:pic>
        <p:nvPicPr>
          <p:cNvPr id="4" name="Online Media 3" title="How to Describe 3D Shapes">
            <a:hlinkClick r:id="" action="ppaction://media"/>
            <a:extLst>
              <a:ext uri="{FF2B5EF4-FFF2-40B4-BE49-F238E27FC236}">
                <a16:creationId xmlns:a16="http://schemas.microsoft.com/office/drawing/2014/main" id="{E4646A47-2F84-46C5-8CBC-4A91463E2D2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65498" y="1955039"/>
            <a:ext cx="6172176" cy="3471849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FDF27D-AB03-43D9-86C0-392DA1EF5E8E}"/>
              </a:ext>
            </a:extLst>
          </p:cNvPr>
          <p:cNvSpPr txBox="1"/>
          <p:nvPr/>
        </p:nvSpPr>
        <p:spPr>
          <a:xfrm>
            <a:off x="2865498" y="5911702"/>
            <a:ext cx="6076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4"/>
              </a:rPr>
              <a:t>https://www.youtube.com/watch?v=3-QwWFkz5hw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34034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DDC52-AE15-4FE2-B4F8-009ED135C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913" y="170348"/>
            <a:ext cx="10058400" cy="1371600"/>
          </a:xfrm>
        </p:spPr>
        <p:txBody>
          <a:bodyPr/>
          <a:lstStyle/>
          <a:p>
            <a:r>
              <a:rPr lang="en-CA" dirty="0"/>
              <a:t>Let’s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7A469-36D0-4C31-9FF3-707F1D7B7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913" y="1233324"/>
            <a:ext cx="9981281" cy="5167476"/>
          </a:xfrm>
        </p:spPr>
        <p:txBody>
          <a:bodyPr/>
          <a:lstStyle/>
          <a:p>
            <a:r>
              <a:rPr lang="en-CA" dirty="0"/>
              <a:t>How many faces, edges and vertices does each shape have?</a:t>
            </a:r>
          </a:p>
          <a:p>
            <a:r>
              <a:rPr lang="en-CA" dirty="0"/>
              <a:t>1) cube			     2) triangular prism	          3) square pyramid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4) rectangular prism		5) Sphere</a:t>
            </a:r>
          </a:p>
        </p:txBody>
      </p:sp>
      <p:pic>
        <p:nvPicPr>
          <p:cNvPr id="3076" name="Picture 4" descr="Necker cube - Wikipedia">
            <a:extLst>
              <a:ext uri="{FF2B5EF4-FFF2-40B4-BE49-F238E27FC236}">
                <a16:creationId xmlns:a16="http://schemas.microsoft.com/office/drawing/2014/main" id="{80576D4C-A17D-4380-A6DD-A5ADDB6EE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34" y="2055489"/>
            <a:ext cx="2240117" cy="201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ow many edges and faces does a triangular prism have? - Quora">
            <a:extLst>
              <a:ext uri="{FF2B5EF4-FFF2-40B4-BE49-F238E27FC236}">
                <a16:creationId xmlns:a16="http://schemas.microsoft.com/office/drawing/2014/main" id="{6B13995D-F3D2-426F-8FAF-F89F16761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472" y="2007677"/>
            <a:ext cx="2486385" cy="206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3d Shape - Square Pyramid Transparent PNG - 420x420 - Free ...">
            <a:extLst>
              <a:ext uri="{FF2B5EF4-FFF2-40B4-BE49-F238E27FC236}">
                <a16:creationId xmlns:a16="http://schemas.microsoft.com/office/drawing/2014/main" id="{0C1C499C-7DE6-4B2B-ACF0-F5E1B18C5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263" y="2007677"/>
            <a:ext cx="3424525" cy="186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Definition of Rectangular Prism">
            <a:extLst>
              <a:ext uri="{FF2B5EF4-FFF2-40B4-BE49-F238E27FC236}">
                <a16:creationId xmlns:a16="http://schemas.microsoft.com/office/drawing/2014/main" id="{FCA44A0A-9D66-48DB-91F2-B9BE422E8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33" y="4601367"/>
            <a:ext cx="2364059" cy="1672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Red sphere 3d geometric shape Royalty Free Vector Image">
            <a:extLst>
              <a:ext uri="{FF2B5EF4-FFF2-40B4-BE49-F238E27FC236}">
                <a16:creationId xmlns:a16="http://schemas.microsoft.com/office/drawing/2014/main" id="{D05CAA7C-95F8-466E-82CF-25452B52C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863" y="4534489"/>
            <a:ext cx="1877278" cy="186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8160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31" y="408418"/>
            <a:ext cx="10058400" cy="1371600"/>
          </a:xfrm>
        </p:spPr>
        <p:txBody>
          <a:bodyPr anchor="ctr">
            <a:normAutofit/>
          </a:bodyPr>
          <a:lstStyle/>
          <a:p>
            <a:r>
              <a:rPr lang="en-US" dirty="0"/>
              <a:t>3-D Nets</a:t>
            </a:r>
          </a:p>
        </p:txBody>
      </p:sp>
      <p:graphicFrame>
        <p:nvGraphicFramePr>
          <p:cNvPr id="5" name="Content Placeholder 2" descr="SmartArt graphic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787578"/>
              </p:ext>
            </p:extLst>
          </p:nvPr>
        </p:nvGraphicFramePr>
        <p:xfrm>
          <a:off x="493247" y="1449660"/>
          <a:ext cx="7290304" cy="2910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Constructing &amp; Measuring Right Rectangular Prisms From Nets ...">
            <a:extLst>
              <a:ext uri="{FF2B5EF4-FFF2-40B4-BE49-F238E27FC236}">
                <a16:creationId xmlns:a16="http://schemas.microsoft.com/office/drawing/2014/main" id="{ADE396EC-F38A-4AA5-8F57-9063C0E49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15071">
            <a:off x="7783551" y="926947"/>
            <a:ext cx="333375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Geometry Nets Information Page | Teaching geometry, Geometry">
            <a:extLst>
              <a:ext uri="{FF2B5EF4-FFF2-40B4-BE49-F238E27FC236}">
                <a16:creationId xmlns:a16="http://schemas.microsoft.com/office/drawing/2014/main" id="{264ECDE3-C3D7-4184-8F99-6877D1DD9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91700">
            <a:off x="7147931" y="3814908"/>
            <a:ext cx="2536438" cy="228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F18F51-04F0-4A6D-9223-19564BB41DF3}"/>
              </a:ext>
            </a:extLst>
          </p:cNvPr>
          <p:cNvSpPr txBox="1"/>
          <p:nvPr/>
        </p:nvSpPr>
        <p:spPr>
          <a:xfrm rot="20136228">
            <a:off x="7689056" y="690480"/>
            <a:ext cx="221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Rectangular prism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ED8BF3-A0FE-4798-A11B-99DCD85DD8F1}"/>
              </a:ext>
            </a:extLst>
          </p:cNvPr>
          <p:cNvSpPr txBox="1"/>
          <p:nvPr/>
        </p:nvSpPr>
        <p:spPr>
          <a:xfrm rot="570273">
            <a:off x="7237143" y="6039755"/>
            <a:ext cx="1907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Triangular prism</a:t>
            </a:r>
          </a:p>
        </p:txBody>
      </p:sp>
    </p:spTree>
    <p:extLst>
      <p:ext uri="{BB962C8B-B14F-4D97-AF65-F5344CB8AC3E}">
        <p14:creationId xmlns:p14="http://schemas.microsoft.com/office/powerpoint/2010/main" val="3517766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A52CE-000A-4C3B-BF11-D804E810F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pPr algn="ctr"/>
            <a:r>
              <a:rPr lang="en-CA" dirty="0"/>
              <a:t>Watch this video to learn more about Nets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DF27D-AB03-43D9-86C0-392DA1EF5E8E}"/>
              </a:ext>
            </a:extLst>
          </p:cNvPr>
          <p:cNvSpPr txBox="1"/>
          <p:nvPr/>
        </p:nvSpPr>
        <p:spPr>
          <a:xfrm>
            <a:off x="2330239" y="5744434"/>
            <a:ext cx="7828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3"/>
              </a:rPr>
              <a:t>https://www.youtube.com/watch?v=x1xxTJ1tD_E&amp;feature=youtu.be</a:t>
            </a:r>
            <a:endParaRPr lang="en-CA" dirty="0"/>
          </a:p>
        </p:txBody>
      </p:sp>
      <p:pic>
        <p:nvPicPr>
          <p:cNvPr id="3" name="Online Media 2" title="Nets of Solids">
            <a:hlinkClick r:id="" action="ppaction://media"/>
            <a:extLst>
              <a:ext uri="{FF2B5EF4-FFF2-40B4-BE49-F238E27FC236}">
                <a16:creationId xmlns:a16="http://schemas.microsoft.com/office/drawing/2014/main" id="{0D8F9C8D-1082-489E-80CB-45001374A24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96500" y="2014194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35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9A48A-66A8-4B76-A02A-151628094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/>
              <a:t>Now it’s your turn to play around with nets!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1CF29-1B0B-4F19-8A68-87B4531DC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sz="2400" dirty="0"/>
              <a:t>1) Your task is to design at least one </a:t>
            </a:r>
            <a:r>
              <a:rPr lang="en-CA" sz="2400" b="1" dirty="0"/>
              <a:t>3-D net </a:t>
            </a:r>
            <a:r>
              <a:rPr lang="en-CA" sz="2400" dirty="0"/>
              <a:t>of a triangular prism </a:t>
            </a:r>
            <a:r>
              <a:rPr lang="en-CA" sz="2400" b="1" dirty="0"/>
              <a:t>AND</a:t>
            </a:r>
            <a:r>
              <a:rPr lang="en-CA" sz="2400" dirty="0"/>
              <a:t> at least one </a:t>
            </a:r>
            <a:r>
              <a:rPr lang="en-CA" sz="2400" b="1" dirty="0"/>
              <a:t>3-D net </a:t>
            </a:r>
            <a:r>
              <a:rPr lang="en-CA" sz="2400" dirty="0"/>
              <a:t>of a rectangular prism. You can use the ones on the previous slide but you need to draw it out, cut it out and fold it to make a 3-D shape. Better yet, make your own </a:t>
            </a:r>
            <a:r>
              <a:rPr lang="en-CA" sz="2400" b="1" dirty="0"/>
              <a:t>nets</a:t>
            </a:r>
            <a:r>
              <a:rPr lang="en-CA" sz="2400" dirty="0"/>
              <a:t> and cut them out and see how well you can do to make your own prisms! Send a picture of them to your teacher when finished.</a:t>
            </a:r>
          </a:p>
          <a:p>
            <a:pPr marL="0" indent="0">
              <a:buNone/>
            </a:pPr>
            <a:r>
              <a:rPr lang="en-CA" sz="2400" dirty="0"/>
              <a:t>2) When you’ve finished making your </a:t>
            </a:r>
            <a:r>
              <a:rPr lang="en-CA" sz="2400" b="1" dirty="0"/>
              <a:t>nets</a:t>
            </a:r>
            <a:r>
              <a:rPr lang="en-CA" sz="2400" dirty="0"/>
              <a:t>, make a list of at least 3 rectangular prisms and 3 triangular prism you can find in the real world.</a:t>
            </a:r>
          </a:p>
          <a:p>
            <a:pPr marL="0" indent="0" algn="ctr">
              <a:buNone/>
            </a:pPr>
            <a:r>
              <a:rPr lang="en-CA" sz="2400" dirty="0"/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938392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c17d24db-1525-423a-a246-76d2fc38ff6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2" ma:contentTypeDescription="Create a new document." ma:contentTypeScope="" ma:versionID="752ca10de239c7717b7d35478d971bb6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a40c9280cc3e0386e90e70843ae65426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2dfdbd87-feb3-4b3a-b11d-aaad4bfbe884"/>
    <ds:schemaRef ds:uri="http://schemas.microsoft.com/office/infopath/2007/PartnerControls"/>
    <ds:schemaRef ds:uri="c17d24db-1525-423a-a246-76d2fc38ff69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DEFA31-5998-4A42-9968-1AFC67A8C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Widescreen</PresentationFormat>
  <Paragraphs>34</Paragraphs>
  <Slides>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SavonVTI</vt:lpstr>
      <vt:lpstr>2-D &amp; 3-D Geometry</vt:lpstr>
      <vt:lpstr>2-D Shapes review</vt:lpstr>
      <vt:lpstr>Quick overview of 3-D Shapes</vt:lpstr>
      <vt:lpstr>Watch this video for more in depth explanation of 3-D shapes</vt:lpstr>
      <vt:lpstr>Let’s practice!</vt:lpstr>
      <vt:lpstr>3-D Nets</vt:lpstr>
      <vt:lpstr>Watch this video to learn more about Nets</vt:lpstr>
      <vt:lpstr>Now it’s your turn to play around with nets!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2020-06-05T17:33:43Z</dcterms:created>
  <dcterms:modified xsi:type="dcterms:W3CDTF">2020-06-05T18:50:19Z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