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4D6994-3E3C-4168-81DB-54DB97AEF362}" v="3" dt="2020-06-11T18:58:42.577"/>
    <p1510:client id="{F272A7B1-040F-40E9-9643-ADE41778A30A}" v="69" dt="2020-06-11T18:57:04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lene Wagar" userId="S::arlene.wagar@lethsd.ab.ca::0fa6c9e0-9083-40e9-993a-9f86a248f3d5" providerId="AD" clId="Web-{7B4D6994-3E3C-4168-81DB-54DB97AEF362}"/>
    <pc:docChg chg="modSld">
      <pc:chgData name="Arlene Wagar" userId="S::arlene.wagar@lethsd.ab.ca::0fa6c9e0-9083-40e9-993a-9f86a248f3d5" providerId="AD" clId="Web-{7B4D6994-3E3C-4168-81DB-54DB97AEF362}" dt="2020-06-11T18:58:42.577" v="2" actId="20577"/>
      <pc:docMkLst>
        <pc:docMk/>
      </pc:docMkLst>
      <pc:sldChg chg="modSp">
        <pc:chgData name="Arlene Wagar" userId="S::arlene.wagar@lethsd.ab.ca::0fa6c9e0-9083-40e9-993a-9f86a248f3d5" providerId="AD" clId="Web-{7B4D6994-3E3C-4168-81DB-54DB97AEF362}" dt="2020-06-11T18:58:41.140" v="0" actId="20577"/>
        <pc:sldMkLst>
          <pc:docMk/>
          <pc:sldMk cId="2900850157" sldId="263"/>
        </pc:sldMkLst>
        <pc:spChg chg="mod">
          <ac:chgData name="Arlene Wagar" userId="S::arlene.wagar@lethsd.ab.ca::0fa6c9e0-9083-40e9-993a-9f86a248f3d5" providerId="AD" clId="Web-{7B4D6994-3E3C-4168-81DB-54DB97AEF362}" dt="2020-06-11T18:58:41.140" v="0" actId="20577"/>
          <ac:spMkLst>
            <pc:docMk/>
            <pc:sldMk cId="2900850157" sldId="263"/>
            <ac:spMk id="2" creationId="{3EA69C86-A6D1-43B7-B57D-83D6F9D83513}"/>
          </ac:spMkLst>
        </pc:spChg>
      </pc:sldChg>
    </pc:docChg>
  </pc:docChgLst>
  <pc:docChgLst>
    <pc:chgData name="Arlene Wagar" userId="S::arlene.wagar@lethsd.ab.ca::0fa6c9e0-9083-40e9-993a-9f86a248f3d5" providerId="AD" clId="Web-{F272A7B1-040F-40E9-9643-ADE41778A30A}"/>
    <pc:docChg chg="modSld">
      <pc:chgData name="Arlene Wagar" userId="S::arlene.wagar@lethsd.ab.ca::0fa6c9e0-9083-40e9-993a-9f86a248f3d5" providerId="AD" clId="Web-{F272A7B1-040F-40E9-9643-ADE41778A30A}" dt="2020-06-11T18:57:04.713" v="67" actId="14100"/>
      <pc:docMkLst>
        <pc:docMk/>
      </pc:docMkLst>
      <pc:sldChg chg="modSp">
        <pc:chgData name="Arlene Wagar" userId="S::arlene.wagar@lethsd.ab.ca::0fa6c9e0-9083-40e9-993a-9f86a248f3d5" providerId="AD" clId="Web-{F272A7B1-040F-40E9-9643-ADE41778A30A}" dt="2020-06-11T18:55:21.676" v="35" actId="1076"/>
        <pc:sldMkLst>
          <pc:docMk/>
          <pc:sldMk cId="2900850157" sldId="263"/>
        </pc:sldMkLst>
        <pc:spChg chg="mod">
          <ac:chgData name="Arlene Wagar" userId="S::arlene.wagar@lethsd.ab.ca::0fa6c9e0-9083-40e9-993a-9f86a248f3d5" providerId="AD" clId="Web-{F272A7B1-040F-40E9-9643-ADE41778A30A}" dt="2020-06-11T18:55:21.676" v="35" actId="1076"/>
          <ac:spMkLst>
            <pc:docMk/>
            <pc:sldMk cId="2900850157" sldId="263"/>
            <ac:spMk id="3" creationId="{34403790-F2F9-43C2-B932-3A0ADB9B080E}"/>
          </ac:spMkLst>
        </pc:spChg>
        <pc:spChg chg="mod">
          <ac:chgData name="Arlene Wagar" userId="S::arlene.wagar@lethsd.ab.ca::0fa6c9e0-9083-40e9-993a-9f86a248f3d5" providerId="AD" clId="Web-{F272A7B1-040F-40E9-9643-ADE41778A30A}" dt="2020-06-11T18:54:53.128" v="34" actId="14100"/>
          <ac:spMkLst>
            <pc:docMk/>
            <pc:sldMk cId="2900850157" sldId="263"/>
            <ac:spMk id="5" creationId="{E410C56A-540A-4C31-9A16-CA04919D24A8}"/>
          </ac:spMkLst>
        </pc:spChg>
      </pc:sldChg>
      <pc:sldChg chg="modSp">
        <pc:chgData name="Arlene Wagar" userId="S::arlene.wagar@lethsd.ab.ca::0fa6c9e0-9083-40e9-993a-9f86a248f3d5" providerId="AD" clId="Web-{F272A7B1-040F-40E9-9643-ADE41778A30A}" dt="2020-06-11T18:55:54.944" v="49" actId="1076"/>
        <pc:sldMkLst>
          <pc:docMk/>
          <pc:sldMk cId="3784645547" sldId="264"/>
        </pc:sldMkLst>
        <pc:spChg chg="mod">
          <ac:chgData name="Arlene Wagar" userId="S::arlene.wagar@lethsd.ab.ca::0fa6c9e0-9083-40e9-993a-9f86a248f3d5" providerId="AD" clId="Web-{F272A7B1-040F-40E9-9643-ADE41778A30A}" dt="2020-06-11T18:55:54.944" v="49" actId="1076"/>
          <ac:spMkLst>
            <pc:docMk/>
            <pc:sldMk cId="3784645547" sldId="264"/>
            <ac:spMk id="3" creationId="{34403790-F2F9-43C2-B932-3A0ADB9B080E}"/>
          </ac:spMkLst>
        </pc:spChg>
        <pc:spChg chg="mod">
          <ac:chgData name="Arlene Wagar" userId="S::arlene.wagar@lethsd.ab.ca::0fa6c9e0-9083-40e9-993a-9f86a248f3d5" providerId="AD" clId="Web-{F272A7B1-040F-40E9-9643-ADE41778A30A}" dt="2020-06-11T18:55:50.053" v="48" actId="14100"/>
          <ac:spMkLst>
            <pc:docMk/>
            <pc:sldMk cId="3784645547" sldId="264"/>
            <ac:spMk id="5" creationId="{E410C56A-540A-4C31-9A16-CA04919D24A8}"/>
          </ac:spMkLst>
        </pc:spChg>
      </pc:sldChg>
      <pc:sldChg chg="modSp">
        <pc:chgData name="Arlene Wagar" userId="S::arlene.wagar@lethsd.ab.ca::0fa6c9e0-9083-40e9-993a-9f86a248f3d5" providerId="AD" clId="Web-{F272A7B1-040F-40E9-9643-ADE41778A30A}" dt="2020-06-11T18:57:04.713" v="67" actId="14100"/>
        <pc:sldMkLst>
          <pc:docMk/>
          <pc:sldMk cId="2769672701" sldId="265"/>
        </pc:sldMkLst>
        <pc:spChg chg="mod">
          <ac:chgData name="Arlene Wagar" userId="S::arlene.wagar@lethsd.ab.ca::0fa6c9e0-9083-40e9-993a-9f86a248f3d5" providerId="AD" clId="Web-{F272A7B1-040F-40E9-9643-ADE41778A30A}" dt="2020-06-11T18:56:35.102" v="65" actId="1076"/>
          <ac:spMkLst>
            <pc:docMk/>
            <pc:sldMk cId="2769672701" sldId="265"/>
            <ac:spMk id="3" creationId="{34403790-F2F9-43C2-B932-3A0ADB9B080E}"/>
          </ac:spMkLst>
        </pc:spChg>
        <pc:spChg chg="mod">
          <ac:chgData name="Arlene Wagar" userId="S::arlene.wagar@lethsd.ab.ca::0fa6c9e0-9083-40e9-993a-9f86a248f3d5" providerId="AD" clId="Web-{F272A7B1-040F-40E9-9643-ADE41778A30A}" dt="2020-06-11T18:57:04.713" v="67" actId="14100"/>
          <ac:spMkLst>
            <pc:docMk/>
            <pc:sldMk cId="2769672701" sldId="265"/>
            <ac:spMk id="5" creationId="{E410C56A-540A-4C31-9A16-CA04919D24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17B49-D35C-410C-9376-A66EEFDF5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12008-FDDD-4836-8076-18520E9CF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523EE-F0EA-4F31-921A-B969C1AA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22AA7-6916-4C23-A87C-1CD0131B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E9434-0DA5-4912-99DF-CD9835D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420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C34D1-B91C-4902-B480-446A8FF6C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CF52B-BBD1-46AF-84B2-6F59FF3D2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E58E6-D59F-4381-A00A-AB7282A4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91742-32A4-4555-8496-3889D1784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36447-05B0-4613-A1B4-73189F6DC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882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18387A-421D-464C-9F6D-B84F7D2501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506BA-A0EC-4439-BC2F-C8FEF1506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D192F-B987-4A1C-9734-BC617F2F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F9AF2-78CB-4CEE-96A5-75F7DE57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FAEDF-2198-4932-8360-128A5E79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656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B1DC5-F554-4883-A97F-A18C790E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E92C9-E970-4168-AA3C-3FEA45D93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12848-4B26-48C4-8E71-9444F376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9AB35-F6F8-4802-9EA5-BB027CBED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8CFE3-29D5-4A17-935A-7D3155AB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668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28D2-B6BF-454B-B864-FE4F0854E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60CB6-CE08-43D4-A939-AF011AC42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25A10-9D50-4E79-B647-496950B8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EC10-4335-4FDA-A89B-5061E59B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0C83C-576E-46F8-86B0-A9EC9193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506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6FBF-3E01-40B0-8850-D302E070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05B36-68A2-4D99-A306-AF1A2D575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15937-AC5E-47AE-ABCA-016442338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F9E7C-3ADE-44DA-A5E3-89845E35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B6A06-CACA-4CB9-A612-FDCEC4A0E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DCFE2-AA0E-42E3-8F6B-0AA55845A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640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EF802-10E3-464F-87A2-67D666B9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D988E-51D9-4803-92E9-A5E904131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16108-9ED5-4DF4-97CB-8D16F66EC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89A14-3B73-4742-8348-BA4E7F78D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0A1EA9-871E-4D91-A784-39D7F0073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BD359E-16C0-4528-B416-A03B148D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BBC3CD-7BD4-46AE-8BE7-F2233281D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8769A-2721-44AC-83CA-40E85A04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04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671B8-F599-46B4-BF10-CE6DF9249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831D51-E8E1-418C-A3D1-2BE2559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B0E8AB-42B3-4444-949A-FF0F80D7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B9CBD-2C84-4F0A-8843-1CB9CF02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363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1D5C71-BD55-42A1-90B7-D412C937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D29CB-1FEB-4772-9C93-C2D0CCC5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53953-CF56-42F6-9267-24CA7674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42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1362-9F05-47DE-A0AF-35BBCA28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440C8-6D92-4BD4-A990-2FA8B2877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A4329-BAC9-4E9E-99F8-8A10DE9A0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78102-AADA-40BC-875E-349828FB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0004A-F484-4D84-B427-01C424C4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2F960-B5AA-421E-9AEC-DC708A75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66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75670-F98F-4F2E-A985-30A4868C9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1A9233-5E24-4F06-A0AF-A04FD866D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DB229-38EB-4588-9986-4C62F4AF0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A4822-748A-4E28-8613-9AE78A07E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452B8-36F1-44DC-848D-7E123A2C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159A9-7B69-4027-BAE2-4658CFC1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924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C06EC-11D9-4569-87AA-A196A867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F18BC-B2FC-4C69-A5C8-1DE3C9DE3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1F9F-2534-41A7-B31E-0F1418E32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069DB-0A5E-490E-943F-E6C7F34DF19E}" type="datetimeFigureOut">
              <a:rPr lang="en-CA" smtClean="0"/>
              <a:t>2020-06-11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E67-F665-4751-848C-A3AD23DF8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0861C-F107-41A2-95A2-ADC6D90C7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C2C5-A40D-4801-894F-6D0F2BCE48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732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3.0/" TargetMode="External"/><Relationship Id="rId2" Type="http://schemas.openxmlformats.org/officeDocument/2006/relationships/hyperlink" Target="https://www.teacherspayteachers.com/Product/Nonfiction-Text-Features-Activity-54-Text-Features-Task-Cards-Clip-and-Flip-1888934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stylo-rouge-et-crayon-gris.fr/cartes-mentales/histoire/" TargetMode="Externa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light-bulb-idea-enlightenment-plan-1926533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mAl9QMJJTo" TargetMode="Externa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3mAl9QMJJTo?feature=oembed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2C9C-0252-45D4-B8FD-4122CAA77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2549"/>
            <a:ext cx="9144000" cy="1218048"/>
          </a:xfrm>
        </p:spPr>
        <p:txBody>
          <a:bodyPr>
            <a:normAutofit/>
          </a:bodyPr>
          <a:lstStyle/>
          <a:p>
            <a:r>
              <a:rPr lang="en-US" sz="540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NON-FICTION TEXT FEATURES</a:t>
            </a:r>
            <a:endParaRPr lang="en-CA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A29A3-8B34-474E-926D-CE6DB0403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62352"/>
            <a:ext cx="9144000" cy="930205"/>
          </a:xfrm>
        </p:spPr>
        <p:txBody>
          <a:bodyPr>
            <a:normAutofit/>
          </a:bodyPr>
          <a:lstStyle/>
          <a:p>
            <a:r>
              <a:rPr lang="en-US" sz="5400"/>
              <a:t>CAN YOU FIND THEM?</a:t>
            </a:r>
            <a:endParaRPr lang="en-CA" sz="5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8ED94D-E3E3-4E42-823C-1778B39B637F}"/>
              </a:ext>
            </a:extLst>
          </p:cNvPr>
          <p:cNvSpPr txBox="1"/>
          <p:nvPr/>
        </p:nvSpPr>
        <p:spPr>
          <a:xfrm>
            <a:off x="2807175" y="7008000"/>
            <a:ext cx="68776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>
                <a:hlinkClick r:id="rId2" tooltip="https://www.teacherspayteachers.com/Product/Nonfiction-Text-Features-Activity-54-Text-Features-Task-Cards-Clip-and-Flip-1888934"/>
              </a:rPr>
              <a:t>This Photo</a:t>
            </a:r>
            <a:r>
              <a:rPr lang="en-CA" sz="900"/>
              <a:t> by Unknown Author is licensed under </a:t>
            </a:r>
            <a:r>
              <a:rPr lang="en-CA" sz="900">
                <a:hlinkClick r:id="rId3" tooltip="https://creativecommons.org/licenses/by-nc-nd/3.0/"/>
              </a:rPr>
              <a:t>CC BY-NC-ND</a:t>
            </a:r>
            <a:endParaRPr lang="en-CA" sz="900"/>
          </a:p>
        </p:txBody>
      </p:sp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D9A40F2F-6BBC-45BA-BFC4-533D0468C4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827211" y="2296145"/>
            <a:ext cx="2837577" cy="2390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6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58DB4-9232-4C87-9143-3AA9C5E0A761}"/>
              </a:ext>
            </a:extLst>
          </p:cNvPr>
          <p:cNvSpPr txBox="1"/>
          <p:nvPr/>
        </p:nvSpPr>
        <p:spPr>
          <a:xfrm>
            <a:off x="2120348" y="702365"/>
            <a:ext cx="84018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Non-fiction text features are visual clues located in information text. They help you make better sense of new information and vocabulary that you read.</a:t>
            </a:r>
            <a:endParaRPr lang="en-CA" sz="3600"/>
          </a:p>
        </p:txBody>
      </p:sp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77B1490E-B220-4D25-8DC8-9FF60B658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1304" y="194169"/>
            <a:ext cx="909105" cy="10163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1D46C6-DD55-4D2E-BA33-3242B220F6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" y="1892742"/>
            <a:ext cx="908383" cy="10181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7151C4-5511-46CB-9A3A-0BE3A3481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" y="3747915"/>
            <a:ext cx="908383" cy="10181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8125F7-6756-44D0-901D-F10591E42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" y="5645711"/>
            <a:ext cx="908383" cy="10181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E10091-5FDF-494D-9520-FC1FBD829DE3}"/>
              </a:ext>
            </a:extLst>
          </p:cNvPr>
          <p:cNvSpPr txBox="1"/>
          <p:nvPr/>
        </p:nvSpPr>
        <p:spPr>
          <a:xfrm>
            <a:off x="2657060" y="3429000"/>
            <a:ext cx="68778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prstClr val="black"/>
                </a:solidFill>
              </a:rPr>
              <a:t>Please view the video clip on the following slide. It introduces the different text features found in non-fiction text.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092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93326D-8521-4F52-AA06-D0DABFCE65D0}"/>
              </a:ext>
            </a:extLst>
          </p:cNvPr>
          <p:cNvSpPr txBox="1"/>
          <p:nvPr/>
        </p:nvSpPr>
        <p:spPr>
          <a:xfrm>
            <a:off x="2785403" y="407963"/>
            <a:ext cx="7230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>
                <a:hlinkClick r:id="rId3"/>
              </a:rPr>
              <a:t>https://www.youtube.com/watch?v=3mAl9QMJJTo</a:t>
            </a:r>
            <a:endParaRPr lang="en-CA"/>
          </a:p>
        </p:txBody>
      </p:sp>
      <p:pic>
        <p:nvPicPr>
          <p:cNvPr id="4" name="Online Media 3" title="Nonfiction Text Features">
            <a:hlinkClick r:id="" action="ppaction://media"/>
            <a:extLst>
              <a:ext uri="{FF2B5EF4-FFF2-40B4-BE49-F238E27FC236}">
                <a16:creationId xmlns:a16="http://schemas.microsoft.com/office/drawing/2014/main" id="{B598A42D-31DC-4006-9BC1-FC83C13113A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7675" y="962853"/>
            <a:ext cx="8768522" cy="493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53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10C56A-540A-4C31-9A16-CA04919D24A8}"/>
              </a:ext>
            </a:extLst>
          </p:cNvPr>
          <p:cNvSpPr txBox="1"/>
          <p:nvPr/>
        </p:nvSpPr>
        <p:spPr>
          <a:xfrm>
            <a:off x="3644347" y="465733"/>
            <a:ext cx="4373217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Here is a list of the text features mentioned in the previous video clip:</a:t>
            </a:r>
            <a:endParaRPr lang="en-CA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674D06-6A77-4F27-BF2D-70C9F028FD00}"/>
              </a:ext>
            </a:extLst>
          </p:cNvPr>
          <p:cNvSpPr txBox="1"/>
          <p:nvPr/>
        </p:nvSpPr>
        <p:spPr>
          <a:xfrm>
            <a:off x="728870" y="2088528"/>
            <a:ext cx="2279374" cy="530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Title</a:t>
            </a:r>
            <a:endParaRPr lang="en-CA" sz="28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CCC8D6-6E8D-4C0D-A240-3A02B7E41D34}"/>
              </a:ext>
            </a:extLst>
          </p:cNvPr>
          <p:cNvSpPr txBox="1"/>
          <p:nvPr/>
        </p:nvSpPr>
        <p:spPr>
          <a:xfrm>
            <a:off x="728870" y="2690207"/>
            <a:ext cx="1444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Subtitle</a:t>
            </a:r>
            <a:endParaRPr lang="en-CA" sz="2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2AB87-2D3B-4F25-BB0A-F8BB4CF2BB15}"/>
              </a:ext>
            </a:extLst>
          </p:cNvPr>
          <p:cNvSpPr txBox="1"/>
          <p:nvPr/>
        </p:nvSpPr>
        <p:spPr>
          <a:xfrm>
            <a:off x="728870" y="3407342"/>
            <a:ext cx="2729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Table of Contents</a:t>
            </a:r>
            <a:endParaRPr lang="en-CA" sz="2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C2C35-A153-402C-B094-11019FB85E6E}"/>
              </a:ext>
            </a:extLst>
          </p:cNvPr>
          <p:cNvSpPr txBox="1"/>
          <p:nvPr/>
        </p:nvSpPr>
        <p:spPr>
          <a:xfrm>
            <a:off x="9071110" y="2693258"/>
            <a:ext cx="2160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Chart</a:t>
            </a:r>
            <a:endParaRPr lang="en-CA" sz="28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38D367-A94D-46EC-ACAA-1B43ED9CB1DB}"/>
              </a:ext>
            </a:extLst>
          </p:cNvPr>
          <p:cNvSpPr txBox="1"/>
          <p:nvPr/>
        </p:nvSpPr>
        <p:spPr>
          <a:xfrm>
            <a:off x="9071110" y="3407342"/>
            <a:ext cx="2027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Graph</a:t>
            </a:r>
            <a:endParaRPr lang="en-CA" sz="2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AAFAA-8579-4250-86AB-00521B1045C2}"/>
              </a:ext>
            </a:extLst>
          </p:cNvPr>
          <p:cNvSpPr txBox="1"/>
          <p:nvPr/>
        </p:nvSpPr>
        <p:spPr>
          <a:xfrm>
            <a:off x="9090990" y="2046046"/>
            <a:ext cx="2279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Table</a:t>
            </a:r>
            <a:endParaRPr lang="en-CA" sz="28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5158F-6ABB-4850-AA73-00B352C1975F}"/>
              </a:ext>
            </a:extLst>
          </p:cNvPr>
          <p:cNvSpPr txBox="1"/>
          <p:nvPr/>
        </p:nvSpPr>
        <p:spPr>
          <a:xfrm>
            <a:off x="4638259" y="2046046"/>
            <a:ext cx="2385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Captions</a:t>
            </a:r>
            <a:endParaRPr lang="en-CA" sz="28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00E9F3-6829-471F-9DF7-A4D84E80EB0A}"/>
              </a:ext>
            </a:extLst>
          </p:cNvPr>
          <p:cNvSpPr txBox="1"/>
          <p:nvPr/>
        </p:nvSpPr>
        <p:spPr>
          <a:xfrm>
            <a:off x="4638259" y="2690207"/>
            <a:ext cx="1736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Diagrams</a:t>
            </a:r>
            <a:endParaRPr lang="en-CA" sz="28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EF3AB7-FA3C-438D-9B57-5825965FB9EB}"/>
              </a:ext>
            </a:extLst>
          </p:cNvPr>
          <p:cNvSpPr txBox="1"/>
          <p:nvPr/>
        </p:nvSpPr>
        <p:spPr>
          <a:xfrm>
            <a:off x="4638259" y="3429000"/>
            <a:ext cx="1643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Labels</a:t>
            </a:r>
            <a:endParaRPr lang="en-CA" sz="2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FED778-8735-4EB6-B7E9-4D44EB096075}"/>
              </a:ext>
            </a:extLst>
          </p:cNvPr>
          <p:cNvSpPr txBox="1"/>
          <p:nvPr/>
        </p:nvSpPr>
        <p:spPr>
          <a:xfrm>
            <a:off x="4638259" y="4167793"/>
            <a:ext cx="1643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Bold print</a:t>
            </a:r>
            <a:endParaRPr lang="en-CA" sz="28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872E76-EDE5-414C-85D4-832222C0E625}"/>
              </a:ext>
            </a:extLst>
          </p:cNvPr>
          <p:cNvSpPr txBox="1"/>
          <p:nvPr/>
        </p:nvSpPr>
        <p:spPr>
          <a:xfrm>
            <a:off x="9090990" y="4121426"/>
            <a:ext cx="1643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Map</a:t>
            </a:r>
            <a:endParaRPr lang="en-CA" sz="2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854BB4-0771-417E-B24C-CC44D9F34417}"/>
              </a:ext>
            </a:extLst>
          </p:cNvPr>
          <p:cNvSpPr txBox="1"/>
          <p:nvPr/>
        </p:nvSpPr>
        <p:spPr>
          <a:xfrm>
            <a:off x="4638259" y="4808289"/>
            <a:ext cx="1736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Italics</a:t>
            </a:r>
            <a:endParaRPr lang="en-CA" sz="28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C485F-91BA-47EB-91E3-79CE7A1154CA}"/>
              </a:ext>
            </a:extLst>
          </p:cNvPr>
          <p:cNvSpPr txBox="1"/>
          <p:nvPr/>
        </p:nvSpPr>
        <p:spPr>
          <a:xfrm>
            <a:off x="755370" y="4121426"/>
            <a:ext cx="2146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Glossary</a:t>
            </a:r>
            <a:endParaRPr lang="en-CA" sz="28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5584B9-2B60-4943-A77A-67BEAEBAEEED}"/>
              </a:ext>
            </a:extLst>
          </p:cNvPr>
          <p:cNvSpPr txBox="1"/>
          <p:nvPr/>
        </p:nvSpPr>
        <p:spPr>
          <a:xfrm>
            <a:off x="755370" y="4808289"/>
            <a:ext cx="1855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Index</a:t>
            </a:r>
            <a:endParaRPr lang="en-CA" sz="28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5F377C-DEAD-415F-8346-B503C0641BD3}"/>
              </a:ext>
            </a:extLst>
          </p:cNvPr>
          <p:cNvSpPr txBox="1"/>
          <p:nvPr/>
        </p:nvSpPr>
        <p:spPr>
          <a:xfrm>
            <a:off x="9071110" y="4808289"/>
            <a:ext cx="1855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Timeline</a:t>
            </a:r>
            <a:endParaRPr lang="en-CA" sz="2800"/>
          </a:p>
        </p:txBody>
      </p:sp>
    </p:spTree>
    <p:extLst>
      <p:ext uri="{BB962C8B-B14F-4D97-AF65-F5344CB8AC3E}">
        <p14:creationId xmlns:p14="http://schemas.microsoft.com/office/powerpoint/2010/main" val="358049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10C56A-540A-4C31-9A16-CA04919D24A8}"/>
              </a:ext>
            </a:extLst>
          </p:cNvPr>
          <p:cNvSpPr txBox="1"/>
          <p:nvPr/>
        </p:nvSpPr>
        <p:spPr>
          <a:xfrm>
            <a:off x="638816" y="57073"/>
            <a:ext cx="10921313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r>
              <a:rPr lang="en-US" sz="2400"/>
              <a:t>Now it’s your turn to see if you can identify text features in non-fiction text. </a:t>
            </a:r>
            <a:endParaRPr lang="en-US" sz="2400">
              <a:solidFill>
                <a:prstClr val="black"/>
              </a:solidFill>
            </a:endParaRPr>
          </a:p>
          <a:p>
            <a:r>
              <a:rPr lang="en-US" sz="2400"/>
              <a:t>Please select a </a:t>
            </a:r>
            <a:r>
              <a:rPr lang="en-US" sz="2400">
                <a:highlight>
                  <a:srgbClr val="C0C0C0"/>
                </a:highlight>
              </a:rPr>
              <a:t>non-fiction text </a:t>
            </a:r>
            <a:r>
              <a:rPr lang="en-US" sz="2400"/>
              <a:t>from your home library or from an online website like EPIC BOOKS.  Print this slide.</a:t>
            </a:r>
            <a:endParaRPr lang="en-US" sz="2400">
              <a:cs typeface="Calibri"/>
            </a:endParaRPr>
          </a:p>
          <a:p>
            <a:pPr lvl="0"/>
            <a:r>
              <a:rPr lang="en-US" sz="2400">
                <a:solidFill>
                  <a:prstClr val="black"/>
                </a:solidFill>
                <a:highlight>
                  <a:srgbClr val="C0C0C0"/>
                </a:highlight>
              </a:rPr>
              <a:t>HIGHLIGHT  THE TEXT FEATURES THAT YOU FIND AS YOU READ YOUR SELECTED BOOK. </a:t>
            </a:r>
          </a:p>
          <a:p>
            <a:pPr lvl="0"/>
            <a:endParaRPr lang="en-US" sz="2400">
              <a:solidFill>
                <a:prstClr val="black"/>
              </a:solidFill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674D06-6A77-4F27-BF2D-70C9F028FD00}"/>
              </a:ext>
            </a:extLst>
          </p:cNvPr>
          <p:cNvSpPr txBox="1"/>
          <p:nvPr/>
        </p:nvSpPr>
        <p:spPr>
          <a:xfrm>
            <a:off x="662609" y="2470250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</a:t>
            </a:r>
            <a:endParaRPr lang="en-CA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CCC8D6-6E8D-4C0D-A240-3A02B7E41D34}"/>
              </a:ext>
            </a:extLst>
          </p:cNvPr>
          <p:cNvSpPr txBox="1"/>
          <p:nvPr/>
        </p:nvSpPr>
        <p:spPr>
          <a:xfrm>
            <a:off x="642730" y="3115620"/>
            <a:ext cx="1444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Subtitle</a:t>
            </a:r>
            <a:endParaRPr lang="en-CA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2AB87-2D3B-4F25-BB0A-F8BB4CF2BB15}"/>
              </a:ext>
            </a:extLst>
          </p:cNvPr>
          <p:cNvSpPr txBox="1"/>
          <p:nvPr/>
        </p:nvSpPr>
        <p:spPr>
          <a:xfrm>
            <a:off x="642730" y="3760990"/>
            <a:ext cx="2749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 of Contents</a:t>
            </a:r>
            <a:endParaRPr lang="en-CA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C2C35-A153-402C-B094-11019FB85E6E}"/>
              </a:ext>
            </a:extLst>
          </p:cNvPr>
          <p:cNvSpPr txBox="1"/>
          <p:nvPr/>
        </p:nvSpPr>
        <p:spPr>
          <a:xfrm>
            <a:off x="8918709" y="3130117"/>
            <a:ext cx="216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Chart</a:t>
            </a:r>
            <a:endParaRPr lang="en-CA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38D367-A94D-46EC-ACAA-1B43ED9CB1DB}"/>
              </a:ext>
            </a:extLst>
          </p:cNvPr>
          <p:cNvSpPr txBox="1"/>
          <p:nvPr/>
        </p:nvSpPr>
        <p:spPr>
          <a:xfrm>
            <a:off x="8918709" y="3760990"/>
            <a:ext cx="2087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Graph</a:t>
            </a:r>
            <a:endParaRPr lang="en-CA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AAFAA-8579-4250-86AB-00521B1045C2}"/>
              </a:ext>
            </a:extLst>
          </p:cNvPr>
          <p:cNvSpPr txBox="1"/>
          <p:nvPr/>
        </p:nvSpPr>
        <p:spPr>
          <a:xfrm>
            <a:off x="8925336" y="2598444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</a:t>
            </a:r>
            <a:endParaRPr lang="en-CA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5158F-6ABB-4850-AA73-00B352C1975F}"/>
              </a:ext>
            </a:extLst>
          </p:cNvPr>
          <p:cNvSpPr txBox="1"/>
          <p:nvPr/>
        </p:nvSpPr>
        <p:spPr>
          <a:xfrm>
            <a:off x="4598502" y="2580412"/>
            <a:ext cx="238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Captions</a:t>
            </a:r>
            <a:endParaRPr lang="en-CA" sz="2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00E9F3-6829-471F-9DF7-A4D84E80EB0A}"/>
              </a:ext>
            </a:extLst>
          </p:cNvPr>
          <p:cNvSpPr txBox="1"/>
          <p:nvPr/>
        </p:nvSpPr>
        <p:spPr>
          <a:xfrm>
            <a:off x="4568683" y="3138802"/>
            <a:ext cx="1736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Diagrams</a:t>
            </a:r>
            <a:endParaRPr lang="en-CA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EF3AB7-FA3C-438D-9B57-5825965FB9EB}"/>
              </a:ext>
            </a:extLst>
          </p:cNvPr>
          <p:cNvSpPr txBox="1"/>
          <p:nvPr/>
        </p:nvSpPr>
        <p:spPr>
          <a:xfrm>
            <a:off x="4568683" y="3751606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Labels</a:t>
            </a:r>
            <a:endParaRPr lang="en-CA" sz="2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FED778-8735-4EB6-B7E9-4D44EB096075}"/>
              </a:ext>
            </a:extLst>
          </p:cNvPr>
          <p:cNvSpPr txBox="1"/>
          <p:nvPr/>
        </p:nvSpPr>
        <p:spPr>
          <a:xfrm>
            <a:off x="4598502" y="4385787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Bold print</a:t>
            </a:r>
            <a:endParaRPr lang="en-CA" sz="24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872E76-EDE5-414C-85D4-832222C0E625}"/>
              </a:ext>
            </a:extLst>
          </p:cNvPr>
          <p:cNvSpPr txBox="1"/>
          <p:nvPr/>
        </p:nvSpPr>
        <p:spPr>
          <a:xfrm>
            <a:off x="8984971" y="4396028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Map</a:t>
            </a:r>
            <a:endParaRPr lang="en-CA" sz="24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854BB4-0771-417E-B24C-CC44D9F34417}"/>
              </a:ext>
            </a:extLst>
          </p:cNvPr>
          <p:cNvSpPr txBox="1"/>
          <p:nvPr/>
        </p:nvSpPr>
        <p:spPr>
          <a:xfrm>
            <a:off x="4598502" y="4964348"/>
            <a:ext cx="177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Italics</a:t>
            </a:r>
            <a:endParaRPr lang="en-CA" sz="2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C485F-91BA-47EB-91E3-79CE7A1154CA}"/>
              </a:ext>
            </a:extLst>
          </p:cNvPr>
          <p:cNvSpPr txBox="1"/>
          <p:nvPr/>
        </p:nvSpPr>
        <p:spPr>
          <a:xfrm>
            <a:off x="662606" y="4362669"/>
            <a:ext cx="2213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Glossary</a:t>
            </a:r>
            <a:endParaRPr lang="en-CA" sz="24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5584B9-2B60-4943-A77A-67BEAEBAEEED}"/>
              </a:ext>
            </a:extLst>
          </p:cNvPr>
          <p:cNvSpPr txBox="1"/>
          <p:nvPr/>
        </p:nvSpPr>
        <p:spPr>
          <a:xfrm>
            <a:off x="662606" y="4964348"/>
            <a:ext cx="1921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Index</a:t>
            </a:r>
            <a:endParaRPr lang="en-CA" sz="2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5F377C-DEAD-415F-8346-B503C0641BD3}"/>
              </a:ext>
            </a:extLst>
          </p:cNvPr>
          <p:cNvSpPr txBox="1"/>
          <p:nvPr/>
        </p:nvSpPr>
        <p:spPr>
          <a:xfrm>
            <a:off x="8984971" y="4982249"/>
            <a:ext cx="1855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Timeline</a:t>
            </a:r>
            <a:endParaRPr lang="en-CA"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A69C86-A6D1-43B7-B57D-83D6F9D83513}"/>
              </a:ext>
            </a:extLst>
          </p:cNvPr>
          <p:cNvSpPr txBox="1"/>
          <p:nvPr/>
        </p:nvSpPr>
        <p:spPr>
          <a:xfrm>
            <a:off x="901145" y="5764696"/>
            <a:ext cx="1019754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/>
              <a:t>*</a:t>
            </a:r>
            <a:r>
              <a:rPr lang="en-US" b="1"/>
              <a:t>THIS ACTIVITY IS REPEATED ON THE NEXT TWO SLIDES IF YOU WOULD LIKE MORE PRACTICE TO LOCATE TEXT FEATURES IN ADDITIONAL NON-FICTION/INFORMATION TEXTS.</a:t>
            </a:r>
            <a:endParaRPr lang="en-CA" b="1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03790-F2F9-43C2-B932-3A0ADB9B080E}"/>
              </a:ext>
            </a:extLst>
          </p:cNvPr>
          <p:cNvSpPr txBox="1"/>
          <p:nvPr/>
        </p:nvSpPr>
        <p:spPr>
          <a:xfrm>
            <a:off x="332068" y="1942547"/>
            <a:ext cx="1123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 OF BOOK: _______________________________________________________</a:t>
            </a:r>
            <a:endParaRPr lang="en-CA" sz="2400"/>
          </a:p>
        </p:txBody>
      </p:sp>
    </p:spTree>
    <p:extLst>
      <p:ext uri="{BB962C8B-B14F-4D97-AF65-F5344CB8AC3E}">
        <p14:creationId xmlns:p14="http://schemas.microsoft.com/office/powerpoint/2010/main" val="2900850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10C56A-540A-4C31-9A16-CA04919D24A8}"/>
              </a:ext>
            </a:extLst>
          </p:cNvPr>
          <p:cNvSpPr txBox="1"/>
          <p:nvPr/>
        </p:nvSpPr>
        <p:spPr>
          <a:xfrm>
            <a:off x="576359" y="57073"/>
            <a:ext cx="11271081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lvl="0"/>
            <a:r>
              <a:rPr lang="en-US" sz="2400">
                <a:solidFill>
                  <a:prstClr val="black"/>
                </a:solidFill>
              </a:rPr>
              <a:t>Now it’s your turn to see if you can identify text features in non-fiction text. </a:t>
            </a:r>
          </a:p>
          <a:p>
            <a:r>
              <a:rPr lang="en-US" sz="2400"/>
              <a:t>Please select a </a:t>
            </a:r>
            <a:r>
              <a:rPr lang="en-US" sz="2400">
                <a:highlight>
                  <a:srgbClr val="C0C0C0"/>
                </a:highlight>
              </a:rPr>
              <a:t>non-fiction text </a:t>
            </a:r>
            <a:r>
              <a:rPr lang="en-US" sz="2400"/>
              <a:t>from your home library or from an online website like EPIC BOOKS. Print this slide.</a:t>
            </a:r>
            <a:endParaRPr lang="en-US" sz="2400">
              <a:cs typeface="Calibri"/>
            </a:endParaRPr>
          </a:p>
          <a:p>
            <a:pPr lvl="0"/>
            <a:r>
              <a:rPr lang="en-US" sz="2400">
                <a:solidFill>
                  <a:prstClr val="black"/>
                </a:solidFill>
                <a:highlight>
                  <a:srgbClr val="C0C0C0"/>
                </a:highlight>
              </a:rPr>
              <a:t>HIGHLIGHT  THE TEXT FEATURES THAT YOU FIND AS YOU READ YOUR SELECTED BOOK. </a:t>
            </a:r>
          </a:p>
          <a:p>
            <a:pPr lvl="0"/>
            <a:endParaRPr lang="en-US" sz="2400">
              <a:solidFill>
                <a:prstClr val="black"/>
              </a:solidFill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674D06-6A77-4F27-BF2D-70C9F028FD00}"/>
              </a:ext>
            </a:extLst>
          </p:cNvPr>
          <p:cNvSpPr txBox="1"/>
          <p:nvPr/>
        </p:nvSpPr>
        <p:spPr>
          <a:xfrm>
            <a:off x="662609" y="2470250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</a:t>
            </a:r>
            <a:endParaRPr lang="en-CA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CCC8D6-6E8D-4C0D-A240-3A02B7E41D34}"/>
              </a:ext>
            </a:extLst>
          </p:cNvPr>
          <p:cNvSpPr txBox="1"/>
          <p:nvPr/>
        </p:nvSpPr>
        <p:spPr>
          <a:xfrm>
            <a:off x="642730" y="3115620"/>
            <a:ext cx="1444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Subtitle</a:t>
            </a:r>
            <a:endParaRPr lang="en-CA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2AB87-2D3B-4F25-BB0A-F8BB4CF2BB15}"/>
              </a:ext>
            </a:extLst>
          </p:cNvPr>
          <p:cNvSpPr txBox="1"/>
          <p:nvPr/>
        </p:nvSpPr>
        <p:spPr>
          <a:xfrm>
            <a:off x="642730" y="3760990"/>
            <a:ext cx="2749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 of Contents</a:t>
            </a:r>
            <a:endParaRPr lang="en-CA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C2C35-A153-402C-B094-11019FB85E6E}"/>
              </a:ext>
            </a:extLst>
          </p:cNvPr>
          <p:cNvSpPr txBox="1"/>
          <p:nvPr/>
        </p:nvSpPr>
        <p:spPr>
          <a:xfrm>
            <a:off x="8918709" y="3130117"/>
            <a:ext cx="216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Chart</a:t>
            </a:r>
            <a:endParaRPr lang="en-CA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38D367-A94D-46EC-ACAA-1B43ED9CB1DB}"/>
              </a:ext>
            </a:extLst>
          </p:cNvPr>
          <p:cNvSpPr txBox="1"/>
          <p:nvPr/>
        </p:nvSpPr>
        <p:spPr>
          <a:xfrm>
            <a:off x="8918709" y="3760990"/>
            <a:ext cx="2087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Graph</a:t>
            </a:r>
            <a:endParaRPr lang="en-CA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AAFAA-8579-4250-86AB-00521B1045C2}"/>
              </a:ext>
            </a:extLst>
          </p:cNvPr>
          <p:cNvSpPr txBox="1"/>
          <p:nvPr/>
        </p:nvSpPr>
        <p:spPr>
          <a:xfrm>
            <a:off x="8925336" y="2598444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</a:t>
            </a:r>
            <a:endParaRPr lang="en-CA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5158F-6ABB-4850-AA73-00B352C1975F}"/>
              </a:ext>
            </a:extLst>
          </p:cNvPr>
          <p:cNvSpPr txBox="1"/>
          <p:nvPr/>
        </p:nvSpPr>
        <p:spPr>
          <a:xfrm>
            <a:off x="4598502" y="2580412"/>
            <a:ext cx="238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Captions</a:t>
            </a:r>
            <a:endParaRPr lang="en-CA" sz="2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00E9F3-6829-471F-9DF7-A4D84E80EB0A}"/>
              </a:ext>
            </a:extLst>
          </p:cNvPr>
          <p:cNvSpPr txBox="1"/>
          <p:nvPr/>
        </p:nvSpPr>
        <p:spPr>
          <a:xfrm>
            <a:off x="4568683" y="3138802"/>
            <a:ext cx="1736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Diagrams</a:t>
            </a:r>
            <a:endParaRPr lang="en-CA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EF3AB7-FA3C-438D-9B57-5825965FB9EB}"/>
              </a:ext>
            </a:extLst>
          </p:cNvPr>
          <p:cNvSpPr txBox="1"/>
          <p:nvPr/>
        </p:nvSpPr>
        <p:spPr>
          <a:xfrm>
            <a:off x="4568683" y="3751606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Labels</a:t>
            </a:r>
            <a:endParaRPr lang="en-CA" sz="2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FED778-8735-4EB6-B7E9-4D44EB096075}"/>
              </a:ext>
            </a:extLst>
          </p:cNvPr>
          <p:cNvSpPr txBox="1"/>
          <p:nvPr/>
        </p:nvSpPr>
        <p:spPr>
          <a:xfrm>
            <a:off x="4598502" y="4385787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Bold print</a:t>
            </a:r>
            <a:endParaRPr lang="en-CA" sz="24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872E76-EDE5-414C-85D4-832222C0E625}"/>
              </a:ext>
            </a:extLst>
          </p:cNvPr>
          <p:cNvSpPr txBox="1"/>
          <p:nvPr/>
        </p:nvSpPr>
        <p:spPr>
          <a:xfrm>
            <a:off x="8984971" y="4396028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Map</a:t>
            </a:r>
            <a:endParaRPr lang="en-CA" sz="24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854BB4-0771-417E-B24C-CC44D9F34417}"/>
              </a:ext>
            </a:extLst>
          </p:cNvPr>
          <p:cNvSpPr txBox="1"/>
          <p:nvPr/>
        </p:nvSpPr>
        <p:spPr>
          <a:xfrm>
            <a:off x="4598502" y="4964348"/>
            <a:ext cx="177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Italics</a:t>
            </a:r>
            <a:endParaRPr lang="en-CA" sz="2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C485F-91BA-47EB-91E3-79CE7A1154CA}"/>
              </a:ext>
            </a:extLst>
          </p:cNvPr>
          <p:cNvSpPr txBox="1"/>
          <p:nvPr/>
        </p:nvSpPr>
        <p:spPr>
          <a:xfrm>
            <a:off x="662606" y="4362669"/>
            <a:ext cx="2213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Glossary</a:t>
            </a:r>
            <a:endParaRPr lang="en-CA" sz="24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5584B9-2B60-4943-A77A-67BEAEBAEEED}"/>
              </a:ext>
            </a:extLst>
          </p:cNvPr>
          <p:cNvSpPr txBox="1"/>
          <p:nvPr/>
        </p:nvSpPr>
        <p:spPr>
          <a:xfrm>
            <a:off x="662606" y="4964348"/>
            <a:ext cx="1921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Index</a:t>
            </a:r>
            <a:endParaRPr lang="en-CA" sz="2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5F377C-DEAD-415F-8346-B503C0641BD3}"/>
              </a:ext>
            </a:extLst>
          </p:cNvPr>
          <p:cNvSpPr txBox="1"/>
          <p:nvPr/>
        </p:nvSpPr>
        <p:spPr>
          <a:xfrm>
            <a:off x="8984971" y="4982249"/>
            <a:ext cx="1855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Timeline</a:t>
            </a:r>
            <a:endParaRPr lang="en-CA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03790-F2F9-43C2-B932-3A0ADB9B080E}"/>
              </a:ext>
            </a:extLst>
          </p:cNvPr>
          <p:cNvSpPr txBox="1"/>
          <p:nvPr/>
        </p:nvSpPr>
        <p:spPr>
          <a:xfrm>
            <a:off x="344560" y="1892580"/>
            <a:ext cx="1123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 OF BOOK: _______________________________________________________</a:t>
            </a:r>
            <a:endParaRPr lang="en-CA" sz="2400"/>
          </a:p>
        </p:txBody>
      </p:sp>
    </p:spTree>
    <p:extLst>
      <p:ext uri="{BB962C8B-B14F-4D97-AF65-F5344CB8AC3E}">
        <p14:creationId xmlns:p14="http://schemas.microsoft.com/office/powerpoint/2010/main" val="378464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10C56A-540A-4C31-9A16-CA04919D24A8}"/>
              </a:ext>
            </a:extLst>
          </p:cNvPr>
          <p:cNvSpPr txBox="1"/>
          <p:nvPr/>
        </p:nvSpPr>
        <p:spPr>
          <a:xfrm>
            <a:off x="763735" y="57073"/>
            <a:ext cx="11083705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lvl="0"/>
            <a:r>
              <a:rPr lang="en-US" sz="2400">
                <a:solidFill>
                  <a:prstClr val="black"/>
                </a:solidFill>
              </a:rPr>
              <a:t>Now it’s your turn to see if you can identify text features in non-fiction text. </a:t>
            </a:r>
          </a:p>
          <a:p>
            <a:r>
              <a:rPr lang="en-US" sz="2400"/>
              <a:t>Please select a </a:t>
            </a:r>
            <a:r>
              <a:rPr lang="en-US" sz="2400">
                <a:highlight>
                  <a:srgbClr val="C0C0C0"/>
                </a:highlight>
              </a:rPr>
              <a:t>non-fiction text </a:t>
            </a:r>
            <a:r>
              <a:rPr lang="en-US" sz="2400"/>
              <a:t>from your home library or from an online website like EPIC BOOKS. Print this slide.</a:t>
            </a:r>
            <a:endParaRPr lang="en-US" sz="2400">
              <a:cs typeface="Calibri"/>
            </a:endParaRPr>
          </a:p>
          <a:p>
            <a:pPr lvl="0"/>
            <a:r>
              <a:rPr lang="en-US" sz="2400">
                <a:solidFill>
                  <a:prstClr val="black"/>
                </a:solidFill>
                <a:highlight>
                  <a:srgbClr val="C0C0C0"/>
                </a:highlight>
              </a:rPr>
              <a:t>HIGHLIGHT  THE TEXT FEATURES THAT YOU FIND AS YOU READ YOUR SELECTED BOOK. </a:t>
            </a:r>
          </a:p>
          <a:p>
            <a:pPr lvl="0"/>
            <a:endParaRPr lang="en-US" sz="2400">
              <a:solidFill>
                <a:prstClr val="black"/>
              </a:solidFill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674D06-6A77-4F27-BF2D-70C9F028FD00}"/>
              </a:ext>
            </a:extLst>
          </p:cNvPr>
          <p:cNvSpPr txBox="1"/>
          <p:nvPr/>
        </p:nvSpPr>
        <p:spPr>
          <a:xfrm>
            <a:off x="662609" y="2470250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</a:t>
            </a:r>
            <a:endParaRPr lang="en-CA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CCC8D6-6E8D-4C0D-A240-3A02B7E41D34}"/>
              </a:ext>
            </a:extLst>
          </p:cNvPr>
          <p:cNvSpPr txBox="1"/>
          <p:nvPr/>
        </p:nvSpPr>
        <p:spPr>
          <a:xfrm>
            <a:off x="642730" y="3115620"/>
            <a:ext cx="1444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Subtitle</a:t>
            </a:r>
            <a:endParaRPr lang="en-CA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2AB87-2D3B-4F25-BB0A-F8BB4CF2BB15}"/>
              </a:ext>
            </a:extLst>
          </p:cNvPr>
          <p:cNvSpPr txBox="1"/>
          <p:nvPr/>
        </p:nvSpPr>
        <p:spPr>
          <a:xfrm>
            <a:off x="642730" y="3760990"/>
            <a:ext cx="2749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 of Contents</a:t>
            </a:r>
            <a:endParaRPr lang="en-CA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C2C35-A153-402C-B094-11019FB85E6E}"/>
              </a:ext>
            </a:extLst>
          </p:cNvPr>
          <p:cNvSpPr txBox="1"/>
          <p:nvPr/>
        </p:nvSpPr>
        <p:spPr>
          <a:xfrm>
            <a:off x="8918709" y="3130117"/>
            <a:ext cx="216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Chart</a:t>
            </a:r>
            <a:endParaRPr lang="en-CA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38D367-A94D-46EC-ACAA-1B43ED9CB1DB}"/>
              </a:ext>
            </a:extLst>
          </p:cNvPr>
          <p:cNvSpPr txBox="1"/>
          <p:nvPr/>
        </p:nvSpPr>
        <p:spPr>
          <a:xfrm>
            <a:off x="8918709" y="3760990"/>
            <a:ext cx="2087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Graph</a:t>
            </a:r>
            <a:endParaRPr lang="en-CA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AAFAA-8579-4250-86AB-00521B1045C2}"/>
              </a:ext>
            </a:extLst>
          </p:cNvPr>
          <p:cNvSpPr txBox="1"/>
          <p:nvPr/>
        </p:nvSpPr>
        <p:spPr>
          <a:xfrm>
            <a:off x="8925336" y="2598444"/>
            <a:ext cx="2279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Table</a:t>
            </a:r>
            <a:endParaRPr lang="en-CA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5158F-6ABB-4850-AA73-00B352C1975F}"/>
              </a:ext>
            </a:extLst>
          </p:cNvPr>
          <p:cNvSpPr txBox="1"/>
          <p:nvPr/>
        </p:nvSpPr>
        <p:spPr>
          <a:xfrm>
            <a:off x="4598502" y="2580412"/>
            <a:ext cx="238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Captions</a:t>
            </a:r>
            <a:endParaRPr lang="en-CA" sz="2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00E9F3-6829-471F-9DF7-A4D84E80EB0A}"/>
              </a:ext>
            </a:extLst>
          </p:cNvPr>
          <p:cNvSpPr txBox="1"/>
          <p:nvPr/>
        </p:nvSpPr>
        <p:spPr>
          <a:xfrm>
            <a:off x="4568683" y="3138802"/>
            <a:ext cx="1736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Diagrams</a:t>
            </a:r>
            <a:endParaRPr lang="en-CA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EF3AB7-FA3C-438D-9B57-5825965FB9EB}"/>
              </a:ext>
            </a:extLst>
          </p:cNvPr>
          <p:cNvSpPr txBox="1"/>
          <p:nvPr/>
        </p:nvSpPr>
        <p:spPr>
          <a:xfrm>
            <a:off x="4568683" y="3751606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Labels</a:t>
            </a:r>
            <a:endParaRPr lang="en-CA" sz="2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FED778-8735-4EB6-B7E9-4D44EB096075}"/>
              </a:ext>
            </a:extLst>
          </p:cNvPr>
          <p:cNvSpPr txBox="1"/>
          <p:nvPr/>
        </p:nvSpPr>
        <p:spPr>
          <a:xfrm>
            <a:off x="4598502" y="4385787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Bold print</a:t>
            </a:r>
            <a:endParaRPr lang="en-CA" sz="24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872E76-EDE5-414C-85D4-832222C0E625}"/>
              </a:ext>
            </a:extLst>
          </p:cNvPr>
          <p:cNvSpPr txBox="1"/>
          <p:nvPr/>
        </p:nvSpPr>
        <p:spPr>
          <a:xfrm>
            <a:off x="8984971" y="4396028"/>
            <a:ext cx="164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Map</a:t>
            </a:r>
            <a:endParaRPr lang="en-CA" sz="24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854BB4-0771-417E-B24C-CC44D9F34417}"/>
              </a:ext>
            </a:extLst>
          </p:cNvPr>
          <p:cNvSpPr txBox="1"/>
          <p:nvPr/>
        </p:nvSpPr>
        <p:spPr>
          <a:xfrm>
            <a:off x="4598502" y="4964348"/>
            <a:ext cx="177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Italics</a:t>
            </a:r>
            <a:endParaRPr lang="en-CA" sz="2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C485F-91BA-47EB-91E3-79CE7A1154CA}"/>
              </a:ext>
            </a:extLst>
          </p:cNvPr>
          <p:cNvSpPr txBox="1"/>
          <p:nvPr/>
        </p:nvSpPr>
        <p:spPr>
          <a:xfrm>
            <a:off x="662606" y="4362669"/>
            <a:ext cx="2213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Glossary</a:t>
            </a:r>
            <a:endParaRPr lang="en-CA" sz="24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5584B9-2B60-4943-A77A-67BEAEBAEEED}"/>
              </a:ext>
            </a:extLst>
          </p:cNvPr>
          <p:cNvSpPr txBox="1"/>
          <p:nvPr/>
        </p:nvSpPr>
        <p:spPr>
          <a:xfrm>
            <a:off x="662606" y="4964348"/>
            <a:ext cx="1921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Index</a:t>
            </a:r>
            <a:endParaRPr lang="en-CA" sz="2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5F377C-DEAD-415F-8346-B503C0641BD3}"/>
              </a:ext>
            </a:extLst>
          </p:cNvPr>
          <p:cNvSpPr txBox="1"/>
          <p:nvPr/>
        </p:nvSpPr>
        <p:spPr>
          <a:xfrm>
            <a:off x="8984971" y="4982249"/>
            <a:ext cx="1855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Timeline</a:t>
            </a:r>
            <a:endParaRPr lang="en-CA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03790-F2F9-43C2-B932-3A0ADB9B080E}"/>
              </a:ext>
            </a:extLst>
          </p:cNvPr>
          <p:cNvSpPr txBox="1"/>
          <p:nvPr/>
        </p:nvSpPr>
        <p:spPr>
          <a:xfrm>
            <a:off x="344560" y="1930055"/>
            <a:ext cx="1123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TITLE OF BOOK: _______________________________________________________</a:t>
            </a:r>
            <a:endParaRPr lang="en-CA" sz="2400"/>
          </a:p>
        </p:txBody>
      </p:sp>
    </p:spTree>
    <p:extLst>
      <p:ext uri="{BB962C8B-B14F-4D97-AF65-F5344CB8AC3E}">
        <p14:creationId xmlns:p14="http://schemas.microsoft.com/office/powerpoint/2010/main" val="2769672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9" ma:contentTypeDescription="Create a new document." ma:contentTypeScope="" ma:versionID="f4f55226c19ca4ff0783a93421ddfd92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2675a775d352f948bf2998c40adfc8b6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7243BC-41A1-4C4C-882E-820D859C86FE}">
  <ds:schemaRefs>
    <ds:schemaRef ds:uri="2dfdbd87-feb3-4b3a-b11d-aaad4bfbe884"/>
    <ds:schemaRef ds:uri="c17d24db-1525-423a-a246-76d2fc38ff6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BF70939-2263-4CC9-91E2-6CF6F91F0498}">
  <ds:schemaRefs>
    <ds:schemaRef ds:uri="9a9f9016-6aff-47cd-8247-d4bfe8ea27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CEC5A24-FAAC-408C-B805-226EAE158E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NON-FICTION TEXT FEATURES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Arlene Wagar</dc:creator>
  <cp:revision>1</cp:revision>
  <dcterms:created xsi:type="dcterms:W3CDTF">2020-06-09T03:31:57Z</dcterms:created>
  <dcterms:modified xsi:type="dcterms:W3CDTF">2020-06-11T18:59:29Z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