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57" r:id="rId7"/>
    <p:sldId id="260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4D6994-3E3C-4168-81DB-54DB97AEF362}" v="3" dt="2020-06-11T18:58:42.577"/>
    <p1510:client id="{F272A7B1-040F-40E9-9643-ADE41778A30A}" v="69" dt="2020-06-11T18:57:04.7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lene Wagar" userId="S::arlene.wagar@lethsd.ab.ca::0fa6c9e0-9083-40e9-993a-9f86a248f3d5" providerId="AD" clId="Web-{7B4D6994-3E3C-4168-81DB-54DB97AEF362}"/>
    <pc:docChg chg="modSld">
      <pc:chgData name="Arlene Wagar" userId="S::arlene.wagar@lethsd.ab.ca::0fa6c9e0-9083-40e9-993a-9f86a248f3d5" providerId="AD" clId="Web-{7B4D6994-3E3C-4168-81DB-54DB97AEF362}" dt="2020-06-11T18:58:42.577" v="2" actId="20577"/>
      <pc:docMkLst>
        <pc:docMk/>
      </pc:docMkLst>
      <pc:sldChg chg="modSp">
        <pc:chgData name="Arlene Wagar" userId="S::arlene.wagar@lethsd.ab.ca::0fa6c9e0-9083-40e9-993a-9f86a248f3d5" providerId="AD" clId="Web-{7B4D6994-3E3C-4168-81DB-54DB97AEF362}" dt="2020-06-11T18:58:41.140" v="0" actId="20577"/>
        <pc:sldMkLst>
          <pc:docMk/>
          <pc:sldMk cId="2900850157" sldId="263"/>
        </pc:sldMkLst>
        <pc:spChg chg="mod">
          <ac:chgData name="Arlene Wagar" userId="S::arlene.wagar@lethsd.ab.ca::0fa6c9e0-9083-40e9-993a-9f86a248f3d5" providerId="AD" clId="Web-{7B4D6994-3E3C-4168-81DB-54DB97AEF362}" dt="2020-06-11T18:58:41.140" v="0" actId="20577"/>
          <ac:spMkLst>
            <pc:docMk/>
            <pc:sldMk cId="2900850157" sldId="263"/>
            <ac:spMk id="2" creationId="{3EA69C86-A6D1-43B7-B57D-83D6F9D83513}"/>
          </ac:spMkLst>
        </pc:spChg>
      </pc:sldChg>
    </pc:docChg>
  </pc:docChgLst>
  <pc:docChgLst>
    <pc:chgData name="Arlene Wagar" userId="S::arlene.wagar@lethsd.ab.ca::0fa6c9e0-9083-40e9-993a-9f86a248f3d5" providerId="AD" clId="Web-{F272A7B1-040F-40E9-9643-ADE41778A30A}"/>
    <pc:docChg chg="modSld">
      <pc:chgData name="Arlene Wagar" userId="S::arlene.wagar@lethsd.ab.ca::0fa6c9e0-9083-40e9-993a-9f86a248f3d5" providerId="AD" clId="Web-{F272A7B1-040F-40E9-9643-ADE41778A30A}" dt="2020-06-11T18:57:04.713" v="67" actId="14100"/>
      <pc:docMkLst>
        <pc:docMk/>
      </pc:docMkLst>
      <pc:sldChg chg="modSp">
        <pc:chgData name="Arlene Wagar" userId="S::arlene.wagar@lethsd.ab.ca::0fa6c9e0-9083-40e9-993a-9f86a248f3d5" providerId="AD" clId="Web-{F272A7B1-040F-40E9-9643-ADE41778A30A}" dt="2020-06-11T18:55:21.676" v="35" actId="1076"/>
        <pc:sldMkLst>
          <pc:docMk/>
          <pc:sldMk cId="2900850157" sldId="263"/>
        </pc:sldMkLst>
        <pc:spChg chg="mod">
          <ac:chgData name="Arlene Wagar" userId="S::arlene.wagar@lethsd.ab.ca::0fa6c9e0-9083-40e9-993a-9f86a248f3d5" providerId="AD" clId="Web-{F272A7B1-040F-40E9-9643-ADE41778A30A}" dt="2020-06-11T18:55:21.676" v="35" actId="1076"/>
          <ac:spMkLst>
            <pc:docMk/>
            <pc:sldMk cId="2900850157" sldId="263"/>
            <ac:spMk id="3" creationId="{34403790-F2F9-43C2-B932-3A0ADB9B080E}"/>
          </ac:spMkLst>
        </pc:spChg>
        <pc:spChg chg="mod">
          <ac:chgData name="Arlene Wagar" userId="S::arlene.wagar@lethsd.ab.ca::0fa6c9e0-9083-40e9-993a-9f86a248f3d5" providerId="AD" clId="Web-{F272A7B1-040F-40E9-9643-ADE41778A30A}" dt="2020-06-11T18:54:53.128" v="34" actId="14100"/>
          <ac:spMkLst>
            <pc:docMk/>
            <pc:sldMk cId="2900850157" sldId="263"/>
            <ac:spMk id="5" creationId="{E410C56A-540A-4C31-9A16-CA04919D24A8}"/>
          </ac:spMkLst>
        </pc:spChg>
      </pc:sldChg>
      <pc:sldChg chg="modSp">
        <pc:chgData name="Arlene Wagar" userId="S::arlene.wagar@lethsd.ab.ca::0fa6c9e0-9083-40e9-993a-9f86a248f3d5" providerId="AD" clId="Web-{F272A7B1-040F-40E9-9643-ADE41778A30A}" dt="2020-06-11T18:55:54.944" v="49" actId="1076"/>
        <pc:sldMkLst>
          <pc:docMk/>
          <pc:sldMk cId="3784645547" sldId="264"/>
        </pc:sldMkLst>
        <pc:spChg chg="mod">
          <ac:chgData name="Arlene Wagar" userId="S::arlene.wagar@lethsd.ab.ca::0fa6c9e0-9083-40e9-993a-9f86a248f3d5" providerId="AD" clId="Web-{F272A7B1-040F-40E9-9643-ADE41778A30A}" dt="2020-06-11T18:55:54.944" v="49" actId="1076"/>
          <ac:spMkLst>
            <pc:docMk/>
            <pc:sldMk cId="3784645547" sldId="264"/>
            <ac:spMk id="3" creationId="{34403790-F2F9-43C2-B932-3A0ADB9B080E}"/>
          </ac:spMkLst>
        </pc:spChg>
        <pc:spChg chg="mod">
          <ac:chgData name="Arlene Wagar" userId="S::arlene.wagar@lethsd.ab.ca::0fa6c9e0-9083-40e9-993a-9f86a248f3d5" providerId="AD" clId="Web-{F272A7B1-040F-40E9-9643-ADE41778A30A}" dt="2020-06-11T18:55:50.053" v="48" actId="14100"/>
          <ac:spMkLst>
            <pc:docMk/>
            <pc:sldMk cId="3784645547" sldId="264"/>
            <ac:spMk id="5" creationId="{E410C56A-540A-4C31-9A16-CA04919D24A8}"/>
          </ac:spMkLst>
        </pc:spChg>
      </pc:sldChg>
      <pc:sldChg chg="modSp">
        <pc:chgData name="Arlene Wagar" userId="S::arlene.wagar@lethsd.ab.ca::0fa6c9e0-9083-40e9-993a-9f86a248f3d5" providerId="AD" clId="Web-{F272A7B1-040F-40E9-9643-ADE41778A30A}" dt="2020-06-11T18:57:04.713" v="67" actId="14100"/>
        <pc:sldMkLst>
          <pc:docMk/>
          <pc:sldMk cId="2769672701" sldId="265"/>
        </pc:sldMkLst>
        <pc:spChg chg="mod">
          <ac:chgData name="Arlene Wagar" userId="S::arlene.wagar@lethsd.ab.ca::0fa6c9e0-9083-40e9-993a-9f86a248f3d5" providerId="AD" clId="Web-{F272A7B1-040F-40E9-9643-ADE41778A30A}" dt="2020-06-11T18:56:35.102" v="65" actId="1076"/>
          <ac:spMkLst>
            <pc:docMk/>
            <pc:sldMk cId="2769672701" sldId="265"/>
            <ac:spMk id="3" creationId="{34403790-F2F9-43C2-B932-3A0ADB9B080E}"/>
          </ac:spMkLst>
        </pc:spChg>
        <pc:spChg chg="mod">
          <ac:chgData name="Arlene Wagar" userId="S::arlene.wagar@lethsd.ab.ca::0fa6c9e0-9083-40e9-993a-9f86a248f3d5" providerId="AD" clId="Web-{F272A7B1-040F-40E9-9643-ADE41778A30A}" dt="2020-06-11T18:57:04.713" v="67" actId="14100"/>
          <ac:spMkLst>
            <pc:docMk/>
            <pc:sldMk cId="2769672701" sldId="265"/>
            <ac:spMk id="5" creationId="{E410C56A-540A-4C31-9A16-CA04919D24A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17B49-D35C-410C-9376-A66EEFDF5A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D12008-FDDD-4836-8076-18520E9CF7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5523EE-F0EA-4F31-921A-B969C1AAE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69DB-0A5E-490E-943F-E6C7F34DF19E}" type="datetimeFigureOut">
              <a:rPr lang="en-CA" smtClean="0"/>
              <a:t>2020-06-11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722AA7-6916-4C23-A87C-1CD0131B6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CE9434-0DA5-4912-99DF-CD9835D14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C2C5-A40D-4801-894F-6D0F2BCE48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4204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C34D1-B91C-4902-B480-446A8FF6C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5CF52B-BBD1-46AF-84B2-6F59FF3D24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3E58E6-D59F-4381-A00A-AB7282A4F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69DB-0A5E-490E-943F-E6C7F34DF19E}" type="datetimeFigureOut">
              <a:rPr lang="en-CA" smtClean="0"/>
              <a:t>2020-06-11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F91742-32A4-4555-8496-3889D1784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736447-05B0-4613-A1B4-73189F6DC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C2C5-A40D-4801-894F-6D0F2BCE48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58823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18387A-421D-464C-9F6D-B84F7D2501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B506BA-A0EC-4439-BC2F-C8FEF15063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2D192F-B987-4A1C-9734-BC617F2F1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69DB-0A5E-490E-943F-E6C7F34DF19E}" type="datetimeFigureOut">
              <a:rPr lang="en-CA" smtClean="0"/>
              <a:t>2020-06-11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3F9AF2-78CB-4CEE-96A5-75F7DE57F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AFAEDF-2198-4932-8360-128A5E797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C2C5-A40D-4801-894F-6D0F2BCE48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36560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B1DC5-F554-4883-A97F-A18C790E9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E92C9-E970-4168-AA3C-3FEA45D939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F12848-4B26-48C4-8E71-9444F376D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69DB-0A5E-490E-943F-E6C7F34DF19E}" type="datetimeFigureOut">
              <a:rPr lang="en-CA" smtClean="0"/>
              <a:t>2020-06-11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79AB35-F6F8-4802-9EA5-BB027CBED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98CFE3-29D5-4A17-935A-7D3155AB2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C2C5-A40D-4801-894F-6D0F2BCE48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6684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728D2-B6BF-454B-B864-FE4F0854E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960CB6-CE08-43D4-A939-AF011AC427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B25A10-9D50-4E79-B647-496950B89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69DB-0A5E-490E-943F-E6C7F34DF19E}" type="datetimeFigureOut">
              <a:rPr lang="en-CA" smtClean="0"/>
              <a:t>2020-06-11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53EC10-4335-4FDA-A89B-5061E59B2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B0C83C-576E-46F8-86B0-A9EC91939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C2C5-A40D-4801-894F-6D0F2BCE48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95066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E6FBF-3E01-40B0-8850-D302E0701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05B36-68A2-4D99-A306-AF1A2D5750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415937-AC5E-47AE-ABCA-016442338F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FF9E7C-3ADE-44DA-A5E3-89845E351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69DB-0A5E-490E-943F-E6C7F34DF19E}" type="datetimeFigureOut">
              <a:rPr lang="en-CA" smtClean="0"/>
              <a:t>2020-06-11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5B6A06-CACA-4CB9-A612-FDCEC4A0E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3DCFE2-AA0E-42E3-8F6B-0AA55845A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C2C5-A40D-4801-894F-6D0F2BCE48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86404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EF802-10E3-464F-87A2-67D666B94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FD988E-51D9-4803-92E9-A5E904131D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516108-9ED5-4DF4-97CB-8D16F66EC9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089A14-3B73-4742-8348-BA4E7F78D0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0A1EA9-871E-4D91-A784-39D7F00735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BD359E-16C0-4528-B416-A03B148D3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69DB-0A5E-490E-943F-E6C7F34DF19E}" type="datetimeFigureOut">
              <a:rPr lang="en-CA" smtClean="0"/>
              <a:t>2020-06-11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BBC3CD-7BD4-46AE-8BE7-F2233281D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48769A-2721-44AC-83CA-40E85A047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C2C5-A40D-4801-894F-6D0F2BCE48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00471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671B8-F599-46B4-BF10-CE6DF9249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831D51-E8E1-418C-A3D1-2BE255947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69DB-0A5E-490E-943F-E6C7F34DF19E}" type="datetimeFigureOut">
              <a:rPr lang="en-CA" smtClean="0"/>
              <a:t>2020-06-11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B0E8AB-42B3-4444-949A-FF0F80D7A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4B9CBD-2C84-4F0A-8843-1CB9CF022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C2C5-A40D-4801-894F-6D0F2BCE48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3639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1D5C71-BD55-42A1-90B7-D412C937B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69DB-0A5E-490E-943F-E6C7F34DF19E}" type="datetimeFigureOut">
              <a:rPr lang="en-CA" smtClean="0"/>
              <a:t>2020-06-11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0D29CB-1FEB-4772-9C93-C2D0CCC56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353953-CF56-42F6-9267-24CA76748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C2C5-A40D-4801-894F-6D0F2BCE48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0426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C1362-9F05-47DE-A0AF-35BBCA288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440C8-6D92-4BD4-A990-2FA8B2877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DA4329-BAC9-4E9E-99F8-8A10DE9A01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178102-AADA-40BC-875E-349828FB9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69DB-0A5E-490E-943F-E6C7F34DF19E}" type="datetimeFigureOut">
              <a:rPr lang="en-CA" smtClean="0"/>
              <a:t>2020-06-11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40004A-F484-4D84-B427-01C424C4F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D2F960-B5AA-421E-9AEC-DC708A753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C2C5-A40D-4801-894F-6D0F2BCE48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63661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75670-F98F-4F2E-A985-30A4868C9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1A9233-5E24-4F06-A0AF-A04FD866DA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3DB229-38EB-4588-9986-4C62F4AF09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CA4822-748A-4E28-8613-9AE78A07E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69DB-0A5E-490E-943F-E6C7F34DF19E}" type="datetimeFigureOut">
              <a:rPr lang="en-CA" smtClean="0"/>
              <a:t>2020-06-11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0452B8-36F1-44DC-848D-7E123A2C4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1159A9-7B69-4027-BAE2-4658CFC1A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C2C5-A40D-4801-894F-6D0F2BCE48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9243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4C06EC-11D9-4569-87AA-A196A867E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2F18BC-B2FC-4C69-A5C8-1DE3C9DE3E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541F9F-2534-41A7-B31E-0F1418E323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069DB-0A5E-490E-943F-E6C7F34DF19E}" type="datetimeFigureOut">
              <a:rPr lang="en-CA" smtClean="0"/>
              <a:t>2020-06-11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AC6E67-F665-4751-848C-A3AD23DF8B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60861C-F107-41A2-95A2-ADC6D90C71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C2C5-A40D-4801-894F-6D0F2BCE48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97325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nc-nd/3.0/" TargetMode="External"/><Relationship Id="rId2" Type="http://schemas.openxmlformats.org/officeDocument/2006/relationships/hyperlink" Target="https://www.teacherspayteachers.com/Product/Nonfiction-Text-Features-Activity-54-Text-Features-Task-Cards-Clip-and-Flip-1888934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stylo-rouge-et-crayon-gris.fr/cartes-mentales/histoire/" TargetMode="Externa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light-bulb-idea-enlightenment-plan-1926533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3mAl9QMJJTo" TargetMode="Externa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3mAl9QMJJTo?feature=oembed" TargetMode="Externa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62C9C-0252-45D4-B8FD-4122CAA77C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02549"/>
            <a:ext cx="9144000" cy="1218048"/>
          </a:xfrm>
        </p:spPr>
        <p:txBody>
          <a:bodyPr>
            <a:normAutofit/>
          </a:bodyPr>
          <a:lstStyle/>
          <a:p>
            <a:r>
              <a:rPr lang="en-US" sz="540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NON-FICTION TEXT FEATURES</a:t>
            </a:r>
            <a:endParaRPr lang="en-CA" sz="54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BA29A3-8B34-474E-926D-CE6DB04033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62352"/>
            <a:ext cx="9144000" cy="930205"/>
          </a:xfrm>
        </p:spPr>
        <p:txBody>
          <a:bodyPr>
            <a:normAutofit/>
          </a:bodyPr>
          <a:lstStyle/>
          <a:p>
            <a:r>
              <a:rPr lang="en-US" sz="5400"/>
              <a:t>CAN YOU FIND THEM?</a:t>
            </a:r>
            <a:endParaRPr lang="en-CA" sz="54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E8ED94D-E3E3-4E42-823C-1778B39B637F}"/>
              </a:ext>
            </a:extLst>
          </p:cNvPr>
          <p:cNvSpPr txBox="1"/>
          <p:nvPr/>
        </p:nvSpPr>
        <p:spPr>
          <a:xfrm>
            <a:off x="2807175" y="7008000"/>
            <a:ext cx="68776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>
                <a:hlinkClick r:id="rId2" tooltip="https://www.teacherspayteachers.com/Product/Nonfiction-Text-Features-Activity-54-Text-Features-Task-Cards-Clip-and-Flip-1888934"/>
              </a:rPr>
              <a:t>This Photo</a:t>
            </a:r>
            <a:r>
              <a:rPr lang="en-CA" sz="900"/>
              <a:t> by Unknown Author is licensed under </a:t>
            </a:r>
            <a:r>
              <a:rPr lang="en-CA" sz="900">
                <a:hlinkClick r:id="rId3" tooltip="https://creativecommons.org/licenses/by-nc-nd/3.0/"/>
              </a:rPr>
              <a:t>CC BY-NC-ND</a:t>
            </a:r>
            <a:endParaRPr lang="en-CA" sz="900"/>
          </a:p>
        </p:txBody>
      </p:sp>
      <p:pic>
        <p:nvPicPr>
          <p:cNvPr id="21" name="Picture 20" descr="A picture containing drawing&#10;&#10;Description automatically generated">
            <a:extLst>
              <a:ext uri="{FF2B5EF4-FFF2-40B4-BE49-F238E27FC236}">
                <a16:creationId xmlns:a16="http://schemas.microsoft.com/office/drawing/2014/main" id="{D9A40F2F-6BBC-45BA-BFC4-533D0468C4F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4827211" y="2296145"/>
            <a:ext cx="2837577" cy="2390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562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5358DB4-9232-4C87-9143-3AA9C5E0A761}"/>
              </a:ext>
            </a:extLst>
          </p:cNvPr>
          <p:cNvSpPr txBox="1"/>
          <p:nvPr/>
        </p:nvSpPr>
        <p:spPr>
          <a:xfrm>
            <a:off x="2120348" y="702365"/>
            <a:ext cx="840187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Non-fiction text features are visual clues located in information text. They help you make better sense of new information and vocabulary that you read.</a:t>
            </a:r>
            <a:endParaRPr lang="en-CA" sz="3600"/>
          </a:p>
        </p:txBody>
      </p:sp>
      <p:pic>
        <p:nvPicPr>
          <p:cNvPr id="5" name="Picture 4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77B1490E-B220-4D25-8DC8-9FF60B658E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31304" y="194169"/>
            <a:ext cx="909105" cy="101639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61D46C6-DD55-4D2E-BA33-3242B220F6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7317" y="1892742"/>
            <a:ext cx="908383" cy="101812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27151C4-5511-46CB-9A3A-0BE3A34815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7317" y="3747915"/>
            <a:ext cx="908383" cy="10181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18125F7-6756-44D0-901D-F10591E42F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7317" y="5645711"/>
            <a:ext cx="908383" cy="101812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1E10091-5FDF-494D-9520-FC1FBD829DE3}"/>
              </a:ext>
            </a:extLst>
          </p:cNvPr>
          <p:cNvSpPr txBox="1"/>
          <p:nvPr/>
        </p:nvSpPr>
        <p:spPr>
          <a:xfrm>
            <a:off x="2657060" y="3429000"/>
            <a:ext cx="687787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solidFill>
                  <a:prstClr val="black"/>
                </a:solidFill>
              </a:rPr>
              <a:t>Please view the video clip on the following slide. It introduces the different text features found in non-fiction text.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60923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D93326D-8521-4F52-AA06-D0DABFCE65D0}"/>
              </a:ext>
            </a:extLst>
          </p:cNvPr>
          <p:cNvSpPr txBox="1"/>
          <p:nvPr/>
        </p:nvSpPr>
        <p:spPr>
          <a:xfrm>
            <a:off x="2785403" y="407963"/>
            <a:ext cx="7230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>
                <a:hlinkClick r:id="rId3"/>
              </a:rPr>
              <a:t>https://www.youtube.com/watch?v=3mAl9QMJJTo</a:t>
            </a:r>
            <a:endParaRPr lang="en-CA"/>
          </a:p>
        </p:txBody>
      </p:sp>
      <p:pic>
        <p:nvPicPr>
          <p:cNvPr id="4" name="Online Media 3" title="Nonfiction Text Features">
            <a:hlinkClick r:id="" action="ppaction://media"/>
            <a:extLst>
              <a:ext uri="{FF2B5EF4-FFF2-40B4-BE49-F238E27FC236}">
                <a16:creationId xmlns:a16="http://schemas.microsoft.com/office/drawing/2014/main" id="{B598A42D-31DC-4006-9BC1-FC83C13113AA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247675" y="962853"/>
            <a:ext cx="8768522" cy="4932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538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410C56A-540A-4C31-9A16-CA04919D24A8}"/>
              </a:ext>
            </a:extLst>
          </p:cNvPr>
          <p:cNvSpPr txBox="1"/>
          <p:nvPr/>
        </p:nvSpPr>
        <p:spPr>
          <a:xfrm>
            <a:off x="3644347" y="465733"/>
            <a:ext cx="4373217" cy="138499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/>
              <a:t>Here is a list of the text features mentioned in the previous video clip:</a:t>
            </a:r>
            <a:endParaRPr lang="en-CA" sz="280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8674D06-6A77-4F27-BF2D-70C9F028FD00}"/>
              </a:ext>
            </a:extLst>
          </p:cNvPr>
          <p:cNvSpPr txBox="1"/>
          <p:nvPr/>
        </p:nvSpPr>
        <p:spPr>
          <a:xfrm>
            <a:off x="728870" y="2088528"/>
            <a:ext cx="2279374" cy="530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Title</a:t>
            </a:r>
            <a:endParaRPr lang="en-CA" sz="28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2CCC8D6-6E8D-4C0D-A240-3A02B7E41D34}"/>
              </a:ext>
            </a:extLst>
          </p:cNvPr>
          <p:cNvSpPr txBox="1"/>
          <p:nvPr/>
        </p:nvSpPr>
        <p:spPr>
          <a:xfrm>
            <a:off x="728870" y="2690207"/>
            <a:ext cx="14444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Subtitle</a:t>
            </a:r>
            <a:endParaRPr lang="en-CA" sz="28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4D2AB87-2D3B-4F25-BB0A-F8BB4CF2BB15}"/>
              </a:ext>
            </a:extLst>
          </p:cNvPr>
          <p:cNvSpPr txBox="1"/>
          <p:nvPr/>
        </p:nvSpPr>
        <p:spPr>
          <a:xfrm>
            <a:off x="728870" y="3407342"/>
            <a:ext cx="27299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Table of Contents</a:t>
            </a:r>
            <a:endParaRPr lang="en-CA" sz="280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75C2C35-A153-402C-B094-11019FB85E6E}"/>
              </a:ext>
            </a:extLst>
          </p:cNvPr>
          <p:cNvSpPr txBox="1"/>
          <p:nvPr/>
        </p:nvSpPr>
        <p:spPr>
          <a:xfrm>
            <a:off x="9071110" y="2693258"/>
            <a:ext cx="21601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Chart</a:t>
            </a:r>
            <a:endParaRPr lang="en-CA" sz="280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838D367-A94D-46EC-ACAA-1B43ED9CB1DB}"/>
              </a:ext>
            </a:extLst>
          </p:cNvPr>
          <p:cNvSpPr txBox="1"/>
          <p:nvPr/>
        </p:nvSpPr>
        <p:spPr>
          <a:xfrm>
            <a:off x="9071110" y="3407342"/>
            <a:ext cx="20275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Graph</a:t>
            </a:r>
            <a:endParaRPr lang="en-CA" sz="28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FDAAFAA-8579-4250-86AB-00521B1045C2}"/>
              </a:ext>
            </a:extLst>
          </p:cNvPr>
          <p:cNvSpPr txBox="1"/>
          <p:nvPr/>
        </p:nvSpPr>
        <p:spPr>
          <a:xfrm>
            <a:off x="9090990" y="2046046"/>
            <a:ext cx="22793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Table</a:t>
            </a:r>
            <a:endParaRPr lang="en-CA" sz="280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225158F-6ABB-4850-AA73-00B352C1975F}"/>
              </a:ext>
            </a:extLst>
          </p:cNvPr>
          <p:cNvSpPr txBox="1"/>
          <p:nvPr/>
        </p:nvSpPr>
        <p:spPr>
          <a:xfrm>
            <a:off x="4638259" y="2046046"/>
            <a:ext cx="23853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Captions</a:t>
            </a:r>
            <a:endParaRPr lang="en-CA" sz="280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300E9F3-6829-471F-9DF7-A4D84E80EB0A}"/>
              </a:ext>
            </a:extLst>
          </p:cNvPr>
          <p:cNvSpPr txBox="1"/>
          <p:nvPr/>
        </p:nvSpPr>
        <p:spPr>
          <a:xfrm>
            <a:off x="4638259" y="2690207"/>
            <a:ext cx="17360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Diagrams</a:t>
            </a:r>
            <a:endParaRPr lang="en-CA" sz="280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BEF3AB7-FA3C-438D-9B57-5825965FB9EB}"/>
              </a:ext>
            </a:extLst>
          </p:cNvPr>
          <p:cNvSpPr txBox="1"/>
          <p:nvPr/>
        </p:nvSpPr>
        <p:spPr>
          <a:xfrm>
            <a:off x="4638259" y="3429000"/>
            <a:ext cx="16432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Labels</a:t>
            </a:r>
            <a:endParaRPr lang="en-CA" sz="280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DFED778-8735-4EB6-B7E9-4D44EB096075}"/>
              </a:ext>
            </a:extLst>
          </p:cNvPr>
          <p:cNvSpPr txBox="1"/>
          <p:nvPr/>
        </p:nvSpPr>
        <p:spPr>
          <a:xfrm>
            <a:off x="4638259" y="4167793"/>
            <a:ext cx="16432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Bold print</a:t>
            </a:r>
            <a:endParaRPr lang="en-CA" sz="280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7872E76-EDE5-414C-85D4-832222C0E625}"/>
              </a:ext>
            </a:extLst>
          </p:cNvPr>
          <p:cNvSpPr txBox="1"/>
          <p:nvPr/>
        </p:nvSpPr>
        <p:spPr>
          <a:xfrm>
            <a:off x="9090990" y="4121426"/>
            <a:ext cx="16432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Map</a:t>
            </a:r>
            <a:endParaRPr lang="en-CA" sz="280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A854BB4-0771-417E-B24C-CC44D9F34417}"/>
              </a:ext>
            </a:extLst>
          </p:cNvPr>
          <p:cNvSpPr txBox="1"/>
          <p:nvPr/>
        </p:nvSpPr>
        <p:spPr>
          <a:xfrm>
            <a:off x="4638259" y="4808289"/>
            <a:ext cx="17360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Italics</a:t>
            </a:r>
            <a:endParaRPr lang="en-CA" sz="280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69C485F-91BA-47EB-91E3-79CE7A1154CA}"/>
              </a:ext>
            </a:extLst>
          </p:cNvPr>
          <p:cNvSpPr txBox="1"/>
          <p:nvPr/>
        </p:nvSpPr>
        <p:spPr>
          <a:xfrm>
            <a:off x="755370" y="4121426"/>
            <a:ext cx="21468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Glossary</a:t>
            </a:r>
            <a:endParaRPr lang="en-CA" sz="280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F5584B9-2B60-4943-A77A-67BEAEBAEEED}"/>
              </a:ext>
            </a:extLst>
          </p:cNvPr>
          <p:cNvSpPr txBox="1"/>
          <p:nvPr/>
        </p:nvSpPr>
        <p:spPr>
          <a:xfrm>
            <a:off x="755370" y="4808289"/>
            <a:ext cx="18553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Index</a:t>
            </a:r>
            <a:endParaRPr lang="en-CA" sz="280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E5F377C-DEAD-415F-8346-B503C0641BD3}"/>
              </a:ext>
            </a:extLst>
          </p:cNvPr>
          <p:cNvSpPr txBox="1"/>
          <p:nvPr/>
        </p:nvSpPr>
        <p:spPr>
          <a:xfrm>
            <a:off x="9071110" y="4808289"/>
            <a:ext cx="18553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Timeline</a:t>
            </a:r>
            <a:endParaRPr lang="en-CA" sz="2800"/>
          </a:p>
        </p:txBody>
      </p:sp>
    </p:spTree>
    <p:extLst>
      <p:ext uri="{BB962C8B-B14F-4D97-AF65-F5344CB8AC3E}">
        <p14:creationId xmlns:p14="http://schemas.microsoft.com/office/powerpoint/2010/main" val="3580497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410C56A-540A-4C31-9A16-CA04919D24A8}"/>
              </a:ext>
            </a:extLst>
          </p:cNvPr>
          <p:cNvSpPr txBox="1"/>
          <p:nvPr/>
        </p:nvSpPr>
        <p:spPr>
          <a:xfrm>
            <a:off x="638816" y="57073"/>
            <a:ext cx="10921313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t">
            <a:spAutoFit/>
          </a:bodyPr>
          <a:lstStyle/>
          <a:p>
            <a:r>
              <a:rPr lang="en-US" sz="2400"/>
              <a:t>Now it’s your turn to see if you can identify text features in non-fiction text. </a:t>
            </a:r>
            <a:endParaRPr lang="en-US" sz="2400">
              <a:solidFill>
                <a:prstClr val="black"/>
              </a:solidFill>
            </a:endParaRPr>
          </a:p>
          <a:p>
            <a:r>
              <a:rPr lang="en-US" sz="2400"/>
              <a:t>Please select a </a:t>
            </a:r>
            <a:r>
              <a:rPr lang="en-US" sz="2400">
                <a:highlight>
                  <a:srgbClr val="C0C0C0"/>
                </a:highlight>
              </a:rPr>
              <a:t>non-fiction text </a:t>
            </a:r>
            <a:r>
              <a:rPr lang="en-US" sz="2400"/>
              <a:t>from your home library or from an online website like EPIC BOOKS.  Print this slide.</a:t>
            </a:r>
            <a:endParaRPr lang="en-US" sz="2400">
              <a:cs typeface="Calibri"/>
            </a:endParaRPr>
          </a:p>
          <a:p>
            <a:pPr lvl="0"/>
            <a:r>
              <a:rPr lang="en-US" sz="2400">
                <a:solidFill>
                  <a:prstClr val="black"/>
                </a:solidFill>
                <a:highlight>
                  <a:srgbClr val="C0C0C0"/>
                </a:highlight>
              </a:rPr>
              <a:t>HIGHLIGHT  THE TEXT FEATURES THAT YOU FIND AS YOU READ YOUR SELECTED BOOK. </a:t>
            </a:r>
          </a:p>
          <a:p>
            <a:pPr lvl="0"/>
            <a:endParaRPr lang="en-US" sz="2400">
              <a:solidFill>
                <a:prstClr val="black"/>
              </a:solidFill>
              <a:highlight>
                <a:srgbClr val="C0C0C0"/>
              </a:highligh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8674D06-6A77-4F27-BF2D-70C9F028FD00}"/>
              </a:ext>
            </a:extLst>
          </p:cNvPr>
          <p:cNvSpPr txBox="1"/>
          <p:nvPr/>
        </p:nvSpPr>
        <p:spPr>
          <a:xfrm>
            <a:off x="662609" y="2470250"/>
            <a:ext cx="2279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Title</a:t>
            </a:r>
            <a:endParaRPr lang="en-CA" sz="24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2CCC8D6-6E8D-4C0D-A240-3A02B7E41D34}"/>
              </a:ext>
            </a:extLst>
          </p:cNvPr>
          <p:cNvSpPr txBox="1"/>
          <p:nvPr/>
        </p:nvSpPr>
        <p:spPr>
          <a:xfrm>
            <a:off x="642730" y="3115620"/>
            <a:ext cx="14444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Subtitle</a:t>
            </a:r>
            <a:endParaRPr lang="en-CA" sz="24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4D2AB87-2D3B-4F25-BB0A-F8BB4CF2BB15}"/>
              </a:ext>
            </a:extLst>
          </p:cNvPr>
          <p:cNvSpPr txBox="1"/>
          <p:nvPr/>
        </p:nvSpPr>
        <p:spPr>
          <a:xfrm>
            <a:off x="642730" y="3760990"/>
            <a:ext cx="27498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Table of Contents</a:t>
            </a:r>
            <a:endParaRPr lang="en-CA" sz="240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75C2C35-A153-402C-B094-11019FB85E6E}"/>
              </a:ext>
            </a:extLst>
          </p:cNvPr>
          <p:cNvSpPr txBox="1"/>
          <p:nvPr/>
        </p:nvSpPr>
        <p:spPr>
          <a:xfrm>
            <a:off x="8918709" y="3130117"/>
            <a:ext cx="21601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Chart</a:t>
            </a:r>
            <a:endParaRPr lang="en-CA" sz="240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838D367-A94D-46EC-ACAA-1B43ED9CB1DB}"/>
              </a:ext>
            </a:extLst>
          </p:cNvPr>
          <p:cNvSpPr txBox="1"/>
          <p:nvPr/>
        </p:nvSpPr>
        <p:spPr>
          <a:xfrm>
            <a:off x="8918709" y="3760990"/>
            <a:ext cx="2087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Graph</a:t>
            </a:r>
            <a:endParaRPr lang="en-CA" sz="24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FDAAFAA-8579-4250-86AB-00521B1045C2}"/>
              </a:ext>
            </a:extLst>
          </p:cNvPr>
          <p:cNvSpPr txBox="1"/>
          <p:nvPr/>
        </p:nvSpPr>
        <p:spPr>
          <a:xfrm>
            <a:off x="8925336" y="2598444"/>
            <a:ext cx="2279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Table</a:t>
            </a:r>
            <a:endParaRPr lang="en-CA" sz="240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225158F-6ABB-4850-AA73-00B352C1975F}"/>
              </a:ext>
            </a:extLst>
          </p:cNvPr>
          <p:cNvSpPr txBox="1"/>
          <p:nvPr/>
        </p:nvSpPr>
        <p:spPr>
          <a:xfrm>
            <a:off x="4598502" y="2580412"/>
            <a:ext cx="23853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Captions</a:t>
            </a:r>
            <a:endParaRPr lang="en-CA" sz="240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300E9F3-6829-471F-9DF7-A4D84E80EB0A}"/>
              </a:ext>
            </a:extLst>
          </p:cNvPr>
          <p:cNvSpPr txBox="1"/>
          <p:nvPr/>
        </p:nvSpPr>
        <p:spPr>
          <a:xfrm>
            <a:off x="4568683" y="3138802"/>
            <a:ext cx="1736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Diagrams</a:t>
            </a:r>
            <a:endParaRPr lang="en-CA" sz="240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BEF3AB7-FA3C-438D-9B57-5825965FB9EB}"/>
              </a:ext>
            </a:extLst>
          </p:cNvPr>
          <p:cNvSpPr txBox="1"/>
          <p:nvPr/>
        </p:nvSpPr>
        <p:spPr>
          <a:xfrm>
            <a:off x="4568683" y="3751606"/>
            <a:ext cx="1643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Labels</a:t>
            </a:r>
            <a:endParaRPr lang="en-CA" sz="240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DFED778-8735-4EB6-B7E9-4D44EB096075}"/>
              </a:ext>
            </a:extLst>
          </p:cNvPr>
          <p:cNvSpPr txBox="1"/>
          <p:nvPr/>
        </p:nvSpPr>
        <p:spPr>
          <a:xfrm>
            <a:off x="4598502" y="4385787"/>
            <a:ext cx="1643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Bold print</a:t>
            </a:r>
            <a:endParaRPr lang="en-CA" sz="240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7872E76-EDE5-414C-85D4-832222C0E625}"/>
              </a:ext>
            </a:extLst>
          </p:cNvPr>
          <p:cNvSpPr txBox="1"/>
          <p:nvPr/>
        </p:nvSpPr>
        <p:spPr>
          <a:xfrm>
            <a:off x="8984971" y="4396028"/>
            <a:ext cx="1643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Map</a:t>
            </a:r>
            <a:endParaRPr lang="en-CA" sz="240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A854BB4-0771-417E-B24C-CC44D9F34417}"/>
              </a:ext>
            </a:extLst>
          </p:cNvPr>
          <p:cNvSpPr txBox="1"/>
          <p:nvPr/>
        </p:nvSpPr>
        <p:spPr>
          <a:xfrm>
            <a:off x="4598502" y="4964348"/>
            <a:ext cx="17757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Italics</a:t>
            </a:r>
            <a:endParaRPr lang="en-CA" sz="240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69C485F-91BA-47EB-91E3-79CE7A1154CA}"/>
              </a:ext>
            </a:extLst>
          </p:cNvPr>
          <p:cNvSpPr txBox="1"/>
          <p:nvPr/>
        </p:nvSpPr>
        <p:spPr>
          <a:xfrm>
            <a:off x="662606" y="4362669"/>
            <a:ext cx="22131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Glossary</a:t>
            </a:r>
            <a:endParaRPr lang="en-CA" sz="240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F5584B9-2B60-4943-A77A-67BEAEBAEEED}"/>
              </a:ext>
            </a:extLst>
          </p:cNvPr>
          <p:cNvSpPr txBox="1"/>
          <p:nvPr/>
        </p:nvSpPr>
        <p:spPr>
          <a:xfrm>
            <a:off x="662606" y="4964348"/>
            <a:ext cx="19215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Index</a:t>
            </a:r>
            <a:endParaRPr lang="en-CA" sz="240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E5F377C-DEAD-415F-8346-B503C0641BD3}"/>
              </a:ext>
            </a:extLst>
          </p:cNvPr>
          <p:cNvSpPr txBox="1"/>
          <p:nvPr/>
        </p:nvSpPr>
        <p:spPr>
          <a:xfrm>
            <a:off x="8984971" y="4982249"/>
            <a:ext cx="18553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Timeline</a:t>
            </a:r>
            <a:endParaRPr lang="en-CA" sz="24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EA69C86-A6D1-43B7-B57D-83D6F9D83513}"/>
              </a:ext>
            </a:extLst>
          </p:cNvPr>
          <p:cNvSpPr txBox="1"/>
          <p:nvPr/>
        </p:nvSpPr>
        <p:spPr>
          <a:xfrm>
            <a:off x="901145" y="5764696"/>
            <a:ext cx="10197548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/>
              <a:t>*</a:t>
            </a:r>
            <a:r>
              <a:rPr lang="en-US" b="1"/>
              <a:t>THIS ACTIVITY IS REPEATED ON THE NEXT TWO SLIDES IF YOU WOULD LIKE MORE PRACTICE TO LOCATE TEXT FEATURES IN ADDITIONAL NON-FICTION/INFORMATION TEXTS.</a:t>
            </a:r>
            <a:endParaRPr lang="en-CA" b="1"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4403790-F2F9-43C2-B932-3A0ADB9B080E}"/>
              </a:ext>
            </a:extLst>
          </p:cNvPr>
          <p:cNvSpPr txBox="1"/>
          <p:nvPr/>
        </p:nvSpPr>
        <p:spPr>
          <a:xfrm>
            <a:off x="332068" y="1942547"/>
            <a:ext cx="11237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TITLE OF BOOK: _______________________________________________________</a:t>
            </a:r>
            <a:endParaRPr lang="en-CA" sz="2400"/>
          </a:p>
        </p:txBody>
      </p:sp>
    </p:spTree>
    <p:extLst>
      <p:ext uri="{BB962C8B-B14F-4D97-AF65-F5344CB8AC3E}">
        <p14:creationId xmlns:p14="http://schemas.microsoft.com/office/powerpoint/2010/main" val="2900850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410C56A-540A-4C31-9A16-CA04919D24A8}"/>
              </a:ext>
            </a:extLst>
          </p:cNvPr>
          <p:cNvSpPr txBox="1"/>
          <p:nvPr/>
        </p:nvSpPr>
        <p:spPr>
          <a:xfrm>
            <a:off x="576359" y="57073"/>
            <a:ext cx="11271081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t">
            <a:spAutoFit/>
          </a:bodyPr>
          <a:lstStyle/>
          <a:p>
            <a:pPr lvl="0"/>
            <a:r>
              <a:rPr lang="en-US" sz="2400">
                <a:solidFill>
                  <a:prstClr val="black"/>
                </a:solidFill>
              </a:rPr>
              <a:t>Now it’s your turn to see if you can identify text features in non-fiction text. </a:t>
            </a:r>
          </a:p>
          <a:p>
            <a:r>
              <a:rPr lang="en-US" sz="2400"/>
              <a:t>Please select a </a:t>
            </a:r>
            <a:r>
              <a:rPr lang="en-US" sz="2400">
                <a:highlight>
                  <a:srgbClr val="C0C0C0"/>
                </a:highlight>
              </a:rPr>
              <a:t>non-fiction text </a:t>
            </a:r>
            <a:r>
              <a:rPr lang="en-US" sz="2400"/>
              <a:t>from your home library or from an online website like EPIC BOOKS. Print this slide.</a:t>
            </a:r>
            <a:endParaRPr lang="en-US" sz="2400">
              <a:cs typeface="Calibri"/>
            </a:endParaRPr>
          </a:p>
          <a:p>
            <a:pPr lvl="0"/>
            <a:r>
              <a:rPr lang="en-US" sz="2400">
                <a:solidFill>
                  <a:prstClr val="black"/>
                </a:solidFill>
                <a:highlight>
                  <a:srgbClr val="C0C0C0"/>
                </a:highlight>
              </a:rPr>
              <a:t>HIGHLIGHT  THE TEXT FEATURES THAT YOU FIND AS YOU READ YOUR SELECTED BOOK. </a:t>
            </a:r>
          </a:p>
          <a:p>
            <a:pPr lvl="0"/>
            <a:endParaRPr lang="en-US" sz="2400">
              <a:solidFill>
                <a:prstClr val="black"/>
              </a:solidFill>
              <a:highlight>
                <a:srgbClr val="C0C0C0"/>
              </a:highligh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8674D06-6A77-4F27-BF2D-70C9F028FD00}"/>
              </a:ext>
            </a:extLst>
          </p:cNvPr>
          <p:cNvSpPr txBox="1"/>
          <p:nvPr/>
        </p:nvSpPr>
        <p:spPr>
          <a:xfrm>
            <a:off x="662609" y="2470250"/>
            <a:ext cx="2279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Title</a:t>
            </a:r>
            <a:endParaRPr lang="en-CA" sz="24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2CCC8D6-6E8D-4C0D-A240-3A02B7E41D34}"/>
              </a:ext>
            </a:extLst>
          </p:cNvPr>
          <p:cNvSpPr txBox="1"/>
          <p:nvPr/>
        </p:nvSpPr>
        <p:spPr>
          <a:xfrm>
            <a:off x="642730" y="3115620"/>
            <a:ext cx="14444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Subtitle</a:t>
            </a:r>
            <a:endParaRPr lang="en-CA" sz="24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4D2AB87-2D3B-4F25-BB0A-F8BB4CF2BB15}"/>
              </a:ext>
            </a:extLst>
          </p:cNvPr>
          <p:cNvSpPr txBox="1"/>
          <p:nvPr/>
        </p:nvSpPr>
        <p:spPr>
          <a:xfrm>
            <a:off x="642730" y="3760990"/>
            <a:ext cx="27498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Table of Contents</a:t>
            </a:r>
            <a:endParaRPr lang="en-CA" sz="240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75C2C35-A153-402C-B094-11019FB85E6E}"/>
              </a:ext>
            </a:extLst>
          </p:cNvPr>
          <p:cNvSpPr txBox="1"/>
          <p:nvPr/>
        </p:nvSpPr>
        <p:spPr>
          <a:xfrm>
            <a:off x="8918709" y="3130117"/>
            <a:ext cx="21601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Chart</a:t>
            </a:r>
            <a:endParaRPr lang="en-CA" sz="240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838D367-A94D-46EC-ACAA-1B43ED9CB1DB}"/>
              </a:ext>
            </a:extLst>
          </p:cNvPr>
          <p:cNvSpPr txBox="1"/>
          <p:nvPr/>
        </p:nvSpPr>
        <p:spPr>
          <a:xfrm>
            <a:off x="8918709" y="3760990"/>
            <a:ext cx="2087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Graph</a:t>
            </a:r>
            <a:endParaRPr lang="en-CA" sz="24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FDAAFAA-8579-4250-86AB-00521B1045C2}"/>
              </a:ext>
            </a:extLst>
          </p:cNvPr>
          <p:cNvSpPr txBox="1"/>
          <p:nvPr/>
        </p:nvSpPr>
        <p:spPr>
          <a:xfrm>
            <a:off x="8925336" y="2598444"/>
            <a:ext cx="2279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Table</a:t>
            </a:r>
            <a:endParaRPr lang="en-CA" sz="240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225158F-6ABB-4850-AA73-00B352C1975F}"/>
              </a:ext>
            </a:extLst>
          </p:cNvPr>
          <p:cNvSpPr txBox="1"/>
          <p:nvPr/>
        </p:nvSpPr>
        <p:spPr>
          <a:xfrm>
            <a:off x="4598502" y="2580412"/>
            <a:ext cx="23853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Captions</a:t>
            </a:r>
            <a:endParaRPr lang="en-CA" sz="240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300E9F3-6829-471F-9DF7-A4D84E80EB0A}"/>
              </a:ext>
            </a:extLst>
          </p:cNvPr>
          <p:cNvSpPr txBox="1"/>
          <p:nvPr/>
        </p:nvSpPr>
        <p:spPr>
          <a:xfrm>
            <a:off x="4568683" y="3138802"/>
            <a:ext cx="1736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Diagrams</a:t>
            </a:r>
            <a:endParaRPr lang="en-CA" sz="240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BEF3AB7-FA3C-438D-9B57-5825965FB9EB}"/>
              </a:ext>
            </a:extLst>
          </p:cNvPr>
          <p:cNvSpPr txBox="1"/>
          <p:nvPr/>
        </p:nvSpPr>
        <p:spPr>
          <a:xfrm>
            <a:off x="4568683" y="3751606"/>
            <a:ext cx="1643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Labels</a:t>
            </a:r>
            <a:endParaRPr lang="en-CA" sz="240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DFED778-8735-4EB6-B7E9-4D44EB096075}"/>
              </a:ext>
            </a:extLst>
          </p:cNvPr>
          <p:cNvSpPr txBox="1"/>
          <p:nvPr/>
        </p:nvSpPr>
        <p:spPr>
          <a:xfrm>
            <a:off x="4598502" y="4385787"/>
            <a:ext cx="1643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Bold print</a:t>
            </a:r>
            <a:endParaRPr lang="en-CA" sz="240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7872E76-EDE5-414C-85D4-832222C0E625}"/>
              </a:ext>
            </a:extLst>
          </p:cNvPr>
          <p:cNvSpPr txBox="1"/>
          <p:nvPr/>
        </p:nvSpPr>
        <p:spPr>
          <a:xfrm>
            <a:off x="8984971" y="4396028"/>
            <a:ext cx="1643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Map</a:t>
            </a:r>
            <a:endParaRPr lang="en-CA" sz="240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A854BB4-0771-417E-B24C-CC44D9F34417}"/>
              </a:ext>
            </a:extLst>
          </p:cNvPr>
          <p:cNvSpPr txBox="1"/>
          <p:nvPr/>
        </p:nvSpPr>
        <p:spPr>
          <a:xfrm>
            <a:off x="4598502" y="4964348"/>
            <a:ext cx="17757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Italics</a:t>
            </a:r>
            <a:endParaRPr lang="en-CA" sz="240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69C485F-91BA-47EB-91E3-79CE7A1154CA}"/>
              </a:ext>
            </a:extLst>
          </p:cNvPr>
          <p:cNvSpPr txBox="1"/>
          <p:nvPr/>
        </p:nvSpPr>
        <p:spPr>
          <a:xfrm>
            <a:off x="662606" y="4362669"/>
            <a:ext cx="22131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Glossary</a:t>
            </a:r>
            <a:endParaRPr lang="en-CA" sz="240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F5584B9-2B60-4943-A77A-67BEAEBAEEED}"/>
              </a:ext>
            </a:extLst>
          </p:cNvPr>
          <p:cNvSpPr txBox="1"/>
          <p:nvPr/>
        </p:nvSpPr>
        <p:spPr>
          <a:xfrm>
            <a:off x="662606" y="4964348"/>
            <a:ext cx="19215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Index</a:t>
            </a:r>
            <a:endParaRPr lang="en-CA" sz="240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E5F377C-DEAD-415F-8346-B503C0641BD3}"/>
              </a:ext>
            </a:extLst>
          </p:cNvPr>
          <p:cNvSpPr txBox="1"/>
          <p:nvPr/>
        </p:nvSpPr>
        <p:spPr>
          <a:xfrm>
            <a:off x="8984971" y="4982249"/>
            <a:ext cx="18553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Timeline</a:t>
            </a:r>
            <a:endParaRPr lang="en-CA" sz="24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4403790-F2F9-43C2-B932-3A0ADB9B080E}"/>
              </a:ext>
            </a:extLst>
          </p:cNvPr>
          <p:cNvSpPr txBox="1"/>
          <p:nvPr/>
        </p:nvSpPr>
        <p:spPr>
          <a:xfrm>
            <a:off x="344560" y="1892580"/>
            <a:ext cx="11237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TITLE OF BOOK: _______________________________________________________</a:t>
            </a:r>
            <a:endParaRPr lang="en-CA" sz="2400"/>
          </a:p>
        </p:txBody>
      </p:sp>
    </p:spTree>
    <p:extLst>
      <p:ext uri="{BB962C8B-B14F-4D97-AF65-F5344CB8AC3E}">
        <p14:creationId xmlns:p14="http://schemas.microsoft.com/office/powerpoint/2010/main" val="3784645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410C56A-540A-4C31-9A16-CA04919D24A8}"/>
              </a:ext>
            </a:extLst>
          </p:cNvPr>
          <p:cNvSpPr txBox="1"/>
          <p:nvPr/>
        </p:nvSpPr>
        <p:spPr>
          <a:xfrm>
            <a:off x="763735" y="57073"/>
            <a:ext cx="11083705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t">
            <a:spAutoFit/>
          </a:bodyPr>
          <a:lstStyle/>
          <a:p>
            <a:pPr lvl="0"/>
            <a:r>
              <a:rPr lang="en-US" sz="2400">
                <a:solidFill>
                  <a:prstClr val="black"/>
                </a:solidFill>
              </a:rPr>
              <a:t>Now it’s your turn to see if you can identify text features in non-fiction text. </a:t>
            </a:r>
          </a:p>
          <a:p>
            <a:r>
              <a:rPr lang="en-US" sz="2400"/>
              <a:t>Please select a </a:t>
            </a:r>
            <a:r>
              <a:rPr lang="en-US" sz="2400">
                <a:highlight>
                  <a:srgbClr val="C0C0C0"/>
                </a:highlight>
              </a:rPr>
              <a:t>non-fiction text </a:t>
            </a:r>
            <a:r>
              <a:rPr lang="en-US" sz="2400"/>
              <a:t>from your home library or from an online website like EPIC BOOKS. Print this slide.</a:t>
            </a:r>
            <a:endParaRPr lang="en-US" sz="2400">
              <a:cs typeface="Calibri"/>
            </a:endParaRPr>
          </a:p>
          <a:p>
            <a:pPr lvl="0"/>
            <a:r>
              <a:rPr lang="en-US" sz="2400">
                <a:solidFill>
                  <a:prstClr val="black"/>
                </a:solidFill>
                <a:highlight>
                  <a:srgbClr val="C0C0C0"/>
                </a:highlight>
              </a:rPr>
              <a:t>HIGHLIGHT  THE TEXT FEATURES THAT YOU FIND AS YOU READ YOUR SELECTED BOOK. </a:t>
            </a:r>
          </a:p>
          <a:p>
            <a:pPr lvl="0"/>
            <a:endParaRPr lang="en-US" sz="2400">
              <a:solidFill>
                <a:prstClr val="black"/>
              </a:solidFill>
              <a:highlight>
                <a:srgbClr val="C0C0C0"/>
              </a:highligh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8674D06-6A77-4F27-BF2D-70C9F028FD00}"/>
              </a:ext>
            </a:extLst>
          </p:cNvPr>
          <p:cNvSpPr txBox="1"/>
          <p:nvPr/>
        </p:nvSpPr>
        <p:spPr>
          <a:xfrm>
            <a:off x="662609" y="2470250"/>
            <a:ext cx="2279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Title</a:t>
            </a:r>
            <a:endParaRPr lang="en-CA" sz="24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2CCC8D6-6E8D-4C0D-A240-3A02B7E41D34}"/>
              </a:ext>
            </a:extLst>
          </p:cNvPr>
          <p:cNvSpPr txBox="1"/>
          <p:nvPr/>
        </p:nvSpPr>
        <p:spPr>
          <a:xfrm>
            <a:off x="642730" y="3115620"/>
            <a:ext cx="14444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Subtitle</a:t>
            </a:r>
            <a:endParaRPr lang="en-CA" sz="24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4D2AB87-2D3B-4F25-BB0A-F8BB4CF2BB15}"/>
              </a:ext>
            </a:extLst>
          </p:cNvPr>
          <p:cNvSpPr txBox="1"/>
          <p:nvPr/>
        </p:nvSpPr>
        <p:spPr>
          <a:xfrm>
            <a:off x="642730" y="3760990"/>
            <a:ext cx="27498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Table of Contents</a:t>
            </a:r>
            <a:endParaRPr lang="en-CA" sz="240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75C2C35-A153-402C-B094-11019FB85E6E}"/>
              </a:ext>
            </a:extLst>
          </p:cNvPr>
          <p:cNvSpPr txBox="1"/>
          <p:nvPr/>
        </p:nvSpPr>
        <p:spPr>
          <a:xfrm>
            <a:off x="8918709" y="3130117"/>
            <a:ext cx="21601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Chart</a:t>
            </a:r>
            <a:endParaRPr lang="en-CA" sz="240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838D367-A94D-46EC-ACAA-1B43ED9CB1DB}"/>
              </a:ext>
            </a:extLst>
          </p:cNvPr>
          <p:cNvSpPr txBox="1"/>
          <p:nvPr/>
        </p:nvSpPr>
        <p:spPr>
          <a:xfrm>
            <a:off x="8918709" y="3760990"/>
            <a:ext cx="2087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Graph</a:t>
            </a:r>
            <a:endParaRPr lang="en-CA" sz="24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FDAAFAA-8579-4250-86AB-00521B1045C2}"/>
              </a:ext>
            </a:extLst>
          </p:cNvPr>
          <p:cNvSpPr txBox="1"/>
          <p:nvPr/>
        </p:nvSpPr>
        <p:spPr>
          <a:xfrm>
            <a:off x="8925336" y="2598444"/>
            <a:ext cx="2279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Table</a:t>
            </a:r>
            <a:endParaRPr lang="en-CA" sz="240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225158F-6ABB-4850-AA73-00B352C1975F}"/>
              </a:ext>
            </a:extLst>
          </p:cNvPr>
          <p:cNvSpPr txBox="1"/>
          <p:nvPr/>
        </p:nvSpPr>
        <p:spPr>
          <a:xfrm>
            <a:off x="4598502" y="2580412"/>
            <a:ext cx="23853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Captions</a:t>
            </a:r>
            <a:endParaRPr lang="en-CA" sz="240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300E9F3-6829-471F-9DF7-A4D84E80EB0A}"/>
              </a:ext>
            </a:extLst>
          </p:cNvPr>
          <p:cNvSpPr txBox="1"/>
          <p:nvPr/>
        </p:nvSpPr>
        <p:spPr>
          <a:xfrm>
            <a:off x="4568683" y="3138802"/>
            <a:ext cx="1736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Diagrams</a:t>
            </a:r>
            <a:endParaRPr lang="en-CA" sz="240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BEF3AB7-FA3C-438D-9B57-5825965FB9EB}"/>
              </a:ext>
            </a:extLst>
          </p:cNvPr>
          <p:cNvSpPr txBox="1"/>
          <p:nvPr/>
        </p:nvSpPr>
        <p:spPr>
          <a:xfrm>
            <a:off x="4568683" y="3751606"/>
            <a:ext cx="1643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Labels</a:t>
            </a:r>
            <a:endParaRPr lang="en-CA" sz="240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DFED778-8735-4EB6-B7E9-4D44EB096075}"/>
              </a:ext>
            </a:extLst>
          </p:cNvPr>
          <p:cNvSpPr txBox="1"/>
          <p:nvPr/>
        </p:nvSpPr>
        <p:spPr>
          <a:xfrm>
            <a:off x="4598502" y="4385787"/>
            <a:ext cx="1643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Bold print</a:t>
            </a:r>
            <a:endParaRPr lang="en-CA" sz="240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7872E76-EDE5-414C-85D4-832222C0E625}"/>
              </a:ext>
            </a:extLst>
          </p:cNvPr>
          <p:cNvSpPr txBox="1"/>
          <p:nvPr/>
        </p:nvSpPr>
        <p:spPr>
          <a:xfrm>
            <a:off x="8984971" y="4396028"/>
            <a:ext cx="1643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Map</a:t>
            </a:r>
            <a:endParaRPr lang="en-CA" sz="240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A854BB4-0771-417E-B24C-CC44D9F34417}"/>
              </a:ext>
            </a:extLst>
          </p:cNvPr>
          <p:cNvSpPr txBox="1"/>
          <p:nvPr/>
        </p:nvSpPr>
        <p:spPr>
          <a:xfrm>
            <a:off x="4598502" y="4964348"/>
            <a:ext cx="17757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Italics</a:t>
            </a:r>
            <a:endParaRPr lang="en-CA" sz="240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69C485F-91BA-47EB-91E3-79CE7A1154CA}"/>
              </a:ext>
            </a:extLst>
          </p:cNvPr>
          <p:cNvSpPr txBox="1"/>
          <p:nvPr/>
        </p:nvSpPr>
        <p:spPr>
          <a:xfrm>
            <a:off x="662606" y="4362669"/>
            <a:ext cx="22131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Glossary</a:t>
            </a:r>
            <a:endParaRPr lang="en-CA" sz="240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F5584B9-2B60-4943-A77A-67BEAEBAEEED}"/>
              </a:ext>
            </a:extLst>
          </p:cNvPr>
          <p:cNvSpPr txBox="1"/>
          <p:nvPr/>
        </p:nvSpPr>
        <p:spPr>
          <a:xfrm>
            <a:off x="662606" y="4964348"/>
            <a:ext cx="19215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Index</a:t>
            </a:r>
            <a:endParaRPr lang="en-CA" sz="240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E5F377C-DEAD-415F-8346-B503C0641BD3}"/>
              </a:ext>
            </a:extLst>
          </p:cNvPr>
          <p:cNvSpPr txBox="1"/>
          <p:nvPr/>
        </p:nvSpPr>
        <p:spPr>
          <a:xfrm>
            <a:off x="8984971" y="4982249"/>
            <a:ext cx="18553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Timeline</a:t>
            </a:r>
            <a:endParaRPr lang="en-CA" sz="24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4403790-F2F9-43C2-B932-3A0ADB9B080E}"/>
              </a:ext>
            </a:extLst>
          </p:cNvPr>
          <p:cNvSpPr txBox="1"/>
          <p:nvPr/>
        </p:nvSpPr>
        <p:spPr>
          <a:xfrm>
            <a:off x="344560" y="1930055"/>
            <a:ext cx="11237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TITLE OF BOOK: _______________________________________________________</a:t>
            </a:r>
            <a:endParaRPr lang="en-CA" sz="2400"/>
          </a:p>
        </p:txBody>
      </p:sp>
    </p:spTree>
    <p:extLst>
      <p:ext uri="{BB962C8B-B14F-4D97-AF65-F5344CB8AC3E}">
        <p14:creationId xmlns:p14="http://schemas.microsoft.com/office/powerpoint/2010/main" val="276967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F47CA7C65B444C844855EFBA80EB1D" ma:contentTypeVersion="9" ma:contentTypeDescription="Create a new document." ma:contentTypeScope="" ma:versionID="f4f55226c19ca4ff0783a93421ddfd92">
  <xsd:schema xmlns:xsd="http://www.w3.org/2001/XMLSchema" xmlns:xs="http://www.w3.org/2001/XMLSchema" xmlns:p="http://schemas.microsoft.com/office/2006/metadata/properties" xmlns:ns2="9a9f9016-6aff-47cd-8247-d4bfe8ea27c0" targetNamespace="http://schemas.microsoft.com/office/2006/metadata/properties" ma:root="true" ma:fieldsID="2675a775d352f948bf2998c40adfc8b6" ns2:_="">
    <xsd:import namespace="9a9f9016-6aff-47cd-8247-d4bfe8ea27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9f9016-6aff-47cd-8247-d4bfe8ea27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77243BC-41A1-4C4C-882E-820D859C86FE}">
  <ds:schemaRefs>
    <ds:schemaRef ds:uri="2dfdbd87-feb3-4b3a-b11d-aaad4bfbe884"/>
    <ds:schemaRef ds:uri="c17d24db-1525-423a-a246-76d2fc38ff69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BF70939-2263-4CC9-91E2-6CF6F91F0498}">
  <ds:schemaRefs>
    <ds:schemaRef ds:uri="9a9f9016-6aff-47cd-8247-d4bfe8ea27c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ECEC5A24-FAAC-408C-B805-226EAE158E7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7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NON-FICTION TEXT FEATURES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Arlene Wagar</dc:creator>
  <cp:revision>1</cp:revision>
  <dcterms:created xsi:type="dcterms:W3CDTF">2020-06-09T03:31:57Z</dcterms:created>
  <dcterms:modified xsi:type="dcterms:W3CDTF">2020-06-11T18:59:29Z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0x010100E6F47CA7C65B444C844855EFBA80EB1D</vt:lpwstr>
  </property>
</Properties>
</file>