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63" r:id="rId4"/>
    <p:sldId id="257" r:id="rId5"/>
    <p:sldId id="258" r:id="rId6"/>
    <p:sldId id="259" r:id="rId7"/>
    <p:sldId id="262" r:id="rId8"/>
    <p:sldId id="266" r:id="rId9"/>
    <p:sldId id="260" r:id="rId10"/>
    <p:sldId id="265" r:id="rId11"/>
    <p:sldId id="26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E82396-A207-954E-A148-A4398E45955F}" v="103" dt="2020-04-01T21:31:00.5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09" d="100"/>
          <a:sy n="109" d="100"/>
        </p:scale>
        <p:origin x="43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4/1/20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kyrim-de.gamepedia.com/Spitzhacke"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Ml_xQuNWtE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History of Alberta</a:t>
            </a:r>
          </a:p>
        </p:txBody>
      </p:sp>
      <p:sp>
        <p:nvSpPr>
          <p:cNvPr id="3" name="Subtitle 2"/>
          <p:cNvSpPr>
            <a:spLocks noGrp="1"/>
          </p:cNvSpPr>
          <p:nvPr>
            <p:ph type="subTitle" idx="1"/>
          </p:nvPr>
        </p:nvSpPr>
        <p:spPr/>
        <p:txBody>
          <a:bodyPr>
            <a:normAutofit/>
          </a:bodyPr>
          <a:lstStyle/>
          <a:p>
            <a:r>
              <a:rPr lang="en-US" sz="4000" dirty="0"/>
              <a:t>Frank Slide</a:t>
            </a:r>
          </a:p>
        </p:txBody>
      </p:sp>
    </p:spTree>
    <p:extLst>
      <p:ext uri="{BB962C8B-B14F-4D97-AF65-F5344CB8AC3E}">
        <p14:creationId xmlns:p14="http://schemas.microsoft.com/office/powerpoint/2010/main" val="232367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EFCD2-D462-5E4F-BC46-A034839A4F1E}"/>
              </a:ext>
            </a:extLst>
          </p:cNvPr>
          <p:cNvSpPr>
            <a:spLocks noGrp="1"/>
          </p:cNvSpPr>
          <p:nvPr>
            <p:ph type="title"/>
          </p:nvPr>
        </p:nvSpPr>
        <p:spPr/>
        <p:txBody>
          <a:bodyPr>
            <a:normAutofit fontScale="90000"/>
          </a:bodyPr>
          <a:lstStyle/>
          <a:p>
            <a:r>
              <a:rPr lang="en-US" b="1" dirty="0"/>
              <a:t>Choose Your Own Adventure!</a:t>
            </a:r>
            <a:br>
              <a:rPr lang="en-US" dirty="0"/>
            </a:br>
            <a:r>
              <a:rPr lang="en-US" sz="3600" dirty="0"/>
              <a:t>(…to show what you have learned!)</a:t>
            </a:r>
          </a:p>
        </p:txBody>
      </p:sp>
      <p:sp>
        <p:nvSpPr>
          <p:cNvPr id="3" name="Content Placeholder 2">
            <a:extLst>
              <a:ext uri="{FF2B5EF4-FFF2-40B4-BE49-F238E27FC236}">
                <a16:creationId xmlns:a16="http://schemas.microsoft.com/office/drawing/2014/main" id="{480EECE7-D1C6-D640-BF4A-E1EBDEE75B58}"/>
              </a:ext>
            </a:extLst>
          </p:cNvPr>
          <p:cNvSpPr>
            <a:spLocks noGrp="1"/>
          </p:cNvSpPr>
          <p:nvPr>
            <p:ph idx="1"/>
          </p:nvPr>
        </p:nvSpPr>
        <p:spPr>
          <a:xfrm>
            <a:off x="1295401" y="2461845"/>
            <a:ext cx="9601196" cy="3774831"/>
          </a:xfrm>
        </p:spPr>
        <p:txBody>
          <a:bodyPr>
            <a:normAutofit/>
          </a:bodyPr>
          <a:lstStyle/>
          <a:p>
            <a:r>
              <a:rPr lang="en-US" sz="1400" b="1" dirty="0"/>
              <a:t>1.  It is 1903 and you are a newspaper journalist for the Lethbridge Herald.  Your Editor has sent you to the town of Frank to report on the slide.  Write an article for the newspaper.  It should also have a title and opening paragraph that will grab the reader’s attention!</a:t>
            </a:r>
          </a:p>
          <a:p>
            <a:endParaRPr lang="en-US" sz="1400" b="1" dirty="0"/>
          </a:p>
          <a:p>
            <a:r>
              <a:rPr lang="en-US" sz="1400" b="1" dirty="0"/>
              <a:t>2.  Create a Power Point of what you have learned.  Include  pictures.  Organize your slides with titles.</a:t>
            </a:r>
          </a:p>
          <a:p>
            <a:endParaRPr lang="en-US" sz="1400" b="1" dirty="0"/>
          </a:p>
          <a:p>
            <a:r>
              <a:rPr lang="en-US" sz="1400" b="1" dirty="0"/>
              <a:t>3.  Write a poem about the Frank Slide.   It can rhyme, but it doesn’t have to.</a:t>
            </a:r>
          </a:p>
          <a:p>
            <a:endParaRPr lang="en-US" sz="1400" b="1" dirty="0"/>
          </a:p>
          <a:p>
            <a:r>
              <a:rPr lang="en-US" sz="1400" b="1" dirty="0"/>
              <a:t>4.  Write a play about the Frank Slide.  </a:t>
            </a:r>
          </a:p>
          <a:p>
            <a:endParaRPr lang="en-US" sz="1400" b="1" dirty="0"/>
          </a:p>
          <a:p>
            <a:r>
              <a:rPr lang="en-US" sz="1400" b="1" dirty="0"/>
              <a:t>5.  Create a comic book about the Frank Slide.  </a:t>
            </a:r>
          </a:p>
          <a:p>
            <a:r>
              <a:rPr lang="en-US" sz="1400" b="1" dirty="0"/>
              <a:t>(Your adventure should include lots of facts.  Think of answering the “5 W’s”:  Who, What, Where, When, and Why!)</a:t>
            </a:r>
          </a:p>
        </p:txBody>
      </p:sp>
    </p:spTree>
    <p:extLst>
      <p:ext uri="{BB962C8B-B14F-4D97-AF65-F5344CB8AC3E}">
        <p14:creationId xmlns:p14="http://schemas.microsoft.com/office/powerpoint/2010/main" val="2196258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Picture 4" descr="A picture containing person, man, sign, street&#10;&#10;Description automatically generated">
            <a:extLst>
              <a:ext uri="{FF2B5EF4-FFF2-40B4-BE49-F238E27FC236}">
                <a16:creationId xmlns:a16="http://schemas.microsoft.com/office/drawing/2014/main" id="{099416D2-F6A9-144B-96F7-9879DB08EADA}"/>
              </a:ext>
            </a:extLst>
          </p:cNvPr>
          <p:cNvPicPr>
            <a:picLocks noChangeAspect="1"/>
          </p:cNvPicPr>
          <p:nvPr/>
        </p:nvPicPr>
        <p:blipFill>
          <a:blip r:embed="rId2"/>
          <a:stretch>
            <a:fillRect/>
          </a:stretch>
        </p:blipFill>
        <p:spPr>
          <a:xfrm>
            <a:off x="889000" y="2536177"/>
            <a:ext cx="2274784" cy="3284220"/>
          </a:xfrm>
          <a:prstGeom prst="rect">
            <a:avLst/>
          </a:prstGeom>
        </p:spPr>
      </p:pic>
      <p:sp>
        <p:nvSpPr>
          <p:cNvPr id="10" name="TextBox 9">
            <a:extLst>
              <a:ext uri="{FF2B5EF4-FFF2-40B4-BE49-F238E27FC236}">
                <a16:creationId xmlns:a16="http://schemas.microsoft.com/office/drawing/2014/main" id="{5D0578B2-15A4-F748-B6F9-487B8A54B388}"/>
              </a:ext>
            </a:extLst>
          </p:cNvPr>
          <p:cNvSpPr txBox="1"/>
          <p:nvPr/>
        </p:nvSpPr>
        <p:spPr>
          <a:xfrm>
            <a:off x="655320" y="579121"/>
            <a:ext cx="10850880" cy="1415772"/>
          </a:xfrm>
          <a:prstGeom prst="rect">
            <a:avLst/>
          </a:prstGeom>
          <a:noFill/>
        </p:spPr>
        <p:txBody>
          <a:bodyPr wrap="square" rtlCol="0">
            <a:spAutoFit/>
          </a:bodyPr>
          <a:lstStyle/>
          <a:p>
            <a:r>
              <a:rPr lang="en-US" sz="3200" dirty="0"/>
              <a:t>What is Historical Fiction?</a:t>
            </a:r>
          </a:p>
          <a:p>
            <a:r>
              <a:rPr lang="en-US" dirty="0"/>
              <a:t>Historical Fiction is a literary genre in which the plot takes place in a setting in the past.</a:t>
            </a:r>
          </a:p>
          <a:p>
            <a:endParaRPr lang="en-US" dirty="0"/>
          </a:p>
          <a:p>
            <a:r>
              <a:rPr lang="en-US" dirty="0"/>
              <a:t>You may be interested in reading one of these historical fiction novels about the Frank Slide disaster…</a:t>
            </a:r>
          </a:p>
        </p:txBody>
      </p:sp>
      <p:pic>
        <p:nvPicPr>
          <p:cNvPr id="19" name="Picture 18" descr="A close up of a sign&#10;&#10;Description automatically generated">
            <a:extLst>
              <a:ext uri="{FF2B5EF4-FFF2-40B4-BE49-F238E27FC236}">
                <a16:creationId xmlns:a16="http://schemas.microsoft.com/office/drawing/2014/main" id="{01FC3A2A-B9EA-044A-8069-524F0EE9EA50}"/>
              </a:ext>
            </a:extLst>
          </p:cNvPr>
          <p:cNvPicPr>
            <a:picLocks noChangeAspect="1"/>
          </p:cNvPicPr>
          <p:nvPr/>
        </p:nvPicPr>
        <p:blipFill>
          <a:blip r:embed="rId3"/>
          <a:stretch>
            <a:fillRect/>
          </a:stretch>
        </p:blipFill>
        <p:spPr>
          <a:xfrm>
            <a:off x="5914292" y="2536177"/>
            <a:ext cx="2139462" cy="3284220"/>
          </a:xfrm>
          <a:prstGeom prst="rect">
            <a:avLst/>
          </a:prstGeom>
        </p:spPr>
      </p:pic>
      <p:sp>
        <p:nvSpPr>
          <p:cNvPr id="22" name="TextBox 21">
            <a:extLst>
              <a:ext uri="{FF2B5EF4-FFF2-40B4-BE49-F238E27FC236}">
                <a16:creationId xmlns:a16="http://schemas.microsoft.com/office/drawing/2014/main" id="{4913465E-9B9E-B44D-80F6-3405693FD1D2}"/>
              </a:ext>
            </a:extLst>
          </p:cNvPr>
          <p:cNvSpPr txBox="1"/>
          <p:nvPr/>
        </p:nvSpPr>
        <p:spPr>
          <a:xfrm>
            <a:off x="3307080" y="2666999"/>
            <a:ext cx="2423160" cy="3416320"/>
          </a:xfrm>
          <a:prstGeom prst="rect">
            <a:avLst/>
          </a:prstGeom>
          <a:noFill/>
        </p:spPr>
        <p:txBody>
          <a:bodyPr wrap="square" rtlCol="0">
            <a:spAutoFit/>
          </a:bodyPr>
          <a:lstStyle/>
          <a:p>
            <a:r>
              <a:rPr lang="en-CA" i="1" dirty="0"/>
              <a:t>Shadows of Disaster</a:t>
            </a:r>
            <a:r>
              <a:rPr lang="en-CA" dirty="0"/>
              <a:t> (2003), Cathy Beveridge -- Jolene and her grandfather step through a time crease and she finds herself in the coalmining town of Frank a century earlier. Can she pass as a boy in 1903? Can she and her grandfather safely return to the present?</a:t>
            </a:r>
            <a:endParaRPr lang="en-US" dirty="0"/>
          </a:p>
        </p:txBody>
      </p:sp>
      <p:sp>
        <p:nvSpPr>
          <p:cNvPr id="23" name="TextBox 22">
            <a:extLst>
              <a:ext uri="{FF2B5EF4-FFF2-40B4-BE49-F238E27FC236}">
                <a16:creationId xmlns:a16="http://schemas.microsoft.com/office/drawing/2014/main" id="{16112FCC-1188-F340-8A3C-8533CD97246B}"/>
              </a:ext>
            </a:extLst>
          </p:cNvPr>
          <p:cNvSpPr txBox="1"/>
          <p:nvPr/>
        </p:nvSpPr>
        <p:spPr>
          <a:xfrm>
            <a:off x="8237806" y="2666999"/>
            <a:ext cx="2776364" cy="3139321"/>
          </a:xfrm>
          <a:prstGeom prst="rect">
            <a:avLst/>
          </a:prstGeom>
          <a:noFill/>
        </p:spPr>
        <p:txBody>
          <a:bodyPr wrap="square" rtlCol="0">
            <a:spAutoFit/>
          </a:bodyPr>
          <a:lstStyle/>
          <a:p>
            <a:r>
              <a:rPr lang="en-CA" i="1" dirty="0"/>
              <a:t>Terror at Turtle Mountain</a:t>
            </a:r>
            <a:r>
              <a:rPr lang="en-CA" dirty="0"/>
              <a:t> (2006), Penny Draper -- Thirteen-year-old Nathalie Vaughn lives in Frank in April 1903. Her cousin Helen is expected on the train the next day. When disaster strikes, </a:t>
            </a:r>
            <a:r>
              <a:rPr lang="en-CA" dirty="0" err="1"/>
              <a:t>Nattie</a:t>
            </a:r>
            <a:r>
              <a:rPr lang="en-CA" dirty="0"/>
              <a:t> has to find the strength and courage to help save her friends' lives.</a:t>
            </a:r>
            <a:endParaRPr lang="en-US" dirty="0"/>
          </a:p>
        </p:txBody>
      </p:sp>
    </p:spTree>
    <p:extLst>
      <p:ext uri="{BB962C8B-B14F-4D97-AF65-F5344CB8AC3E}">
        <p14:creationId xmlns:p14="http://schemas.microsoft.com/office/powerpoint/2010/main" val="1368551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578DC-9D9B-E442-998C-05B164DC6290}"/>
              </a:ext>
            </a:extLst>
          </p:cNvPr>
          <p:cNvSpPr>
            <a:spLocks noGrp="1"/>
          </p:cNvSpPr>
          <p:nvPr>
            <p:ph type="title"/>
          </p:nvPr>
        </p:nvSpPr>
        <p:spPr/>
        <p:txBody>
          <a:bodyPr/>
          <a:lstStyle/>
          <a:p>
            <a:r>
              <a:rPr lang="en-US" dirty="0"/>
              <a:t>What to do…</a:t>
            </a:r>
          </a:p>
        </p:txBody>
      </p:sp>
      <p:sp>
        <p:nvSpPr>
          <p:cNvPr id="3" name="Content Placeholder 2">
            <a:extLst>
              <a:ext uri="{FF2B5EF4-FFF2-40B4-BE49-F238E27FC236}">
                <a16:creationId xmlns:a16="http://schemas.microsoft.com/office/drawing/2014/main" id="{CB8A66F5-A0ED-0B42-B904-4A938FB6CAAC}"/>
              </a:ext>
            </a:extLst>
          </p:cNvPr>
          <p:cNvSpPr>
            <a:spLocks noGrp="1"/>
          </p:cNvSpPr>
          <p:nvPr>
            <p:ph idx="1"/>
          </p:nvPr>
        </p:nvSpPr>
        <p:spPr>
          <a:xfrm>
            <a:off x="1295401" y="2403231"/>
            <a:ext cx="9601196" cy="3751383"/>
          </a:xfrm>
        </p:spPr>
        <p:txBody>
          <a:bodyPr>
            <a:normAutofit fontScale="92500" lnSpcReduction="10000"/>
          </a:bodyPr>
          <a:lstStyle/>
          <a:p>
            <a:r>
              <a:rPr lang="en-US" sz="1800" b="1" dirty="0"/>
              <a:t>1.  Read the words on Slide 3 to familiarize yourself with some of the trickier words.</a:t>
            </a:r>
          </a:p>
          <a:p>
            <a:pPr marL="0" indent="0">
              <a:buNone/>
            </a:pPr>
            <a:endParaRPr lang="en-US" sz="1800" b="1" dirty="0"/>
          </a:p>
          <a:p>
            <a:r>
              <a:rPr lang="en-US" sz="1800" b="1" dirty="0"/>
              <a:t>2.  Read the story and the information items aloud to someone who is looking after you. Practice fluency by paying close attention to punctuation, and read with lots of expression!</a:t>
            </a:r>
          </a:p>
          <a:p>
            <a:endParaRPr lang="en-US" sz="1800" b="1" dirty="0"/>
          </a:p>
          <a:p>
            <a:r>
              <a:rPr lang="en-US" sz="1800" b="1" dirty="0"/>
              <a:t>3.  Watch the You Tube video of how Geologists are presently monitoring the Frank Slide.</a:t>
            </a:r>
          </a:p>
          <a:p>
            <a:endParaRPr lang="en-US" sz="1800" b="1" dirty="0"/>
          </a:p>
          <a:p>
            <a:r>
              <a:rPr lang="en-US" sz="1800" b="1" dirty="0"/>
              <a:t>4.  Complete the worksheet and send it back to your teacher.</a:t>
            </a:r>
          </a:p>
          <a:p>
            <a:endParaRPr lang="en-US" sz="1800" b="1" dirty="0"/>
          </a:p>
          <a:p>
            <a:r>
              <a:rPr lang="en-US" sz="1800" b="1" dirty="0"/>
              <a:t>5.  Choose your own adventure!  (More details on Slide 11!)</a:t>
            </a:r>
          </a:p>
          <a:p>
            <a:endParaRPr lang="en-US" dirty="0"/>
          </a:p>
        </p:txBody>
      </p:sp>
    </p:spTree>
    <p:extLst>
      <p:ext uri="{BB962C8B-B14F-4D97-AF65-F5344CB8AC3E}">
        <p14:creationId xmlns:p14="http://schemas.microsoft.com/office/powerpoint/2010/main" val="1065285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243CD-4FC3-5D44-A01B-728678D74E87}"/>
              </a:ext>
            </a:extLst>
          </p:cNvPr>
          <p:cNvSpPr>
            <a:spLocks noGrp="1"/>
          </p:cNvSpPr>
          <p:nvPr>
            <p:ph type="title"/>
          </p:nvPr>
        </p:nvSpPr>
        <p:spPr>
          <a:xfrm>
            <a:off x="1195041" y="759108"/>
            <a:ext cx="9601196" cy="1303867"/>
          </a:xfrm>
        </p:spPr>
        <p:txBody>
          <a:bodyPr>
            <a:normAutofit/>
          </a:bodyPr>
          <a:lstStyle/>
          <a:p>
            <a:r>
              <a:rPr lang="en-US" dirty="0"/>
              <a:t>What does that mean?</a:t>
            </a:r>
            <a:br>
              <a:rPr lang="en-US" dirty="0"/>
            </a:br>
            <a:r>
              <a:rPr lang="en-US" sz="1800" dirty="0"/>
              <a:t>(Some of the trickier words and their meanings)</a:t>
            </a:r>
          </a:p>
        </p:txBody>
      </p:sp>
      <p:sp>
        <p:nvSpPr>
          <p:cNvPr id="3" name="Content Placeholder 2">
            <a:extLst>
              <a:ext uri="{FF2B5EF4-FFF2-40B4-BE49-F238E27FC236}">
                <a16:creationId xmlns:a16="http://schemas.microsoft.com/office/drawing/2014/main" id="{8FDDD5B2-8F03-FF43-9C77-830E5FFE65B2}"/>
              </a:ext>
            </a:extLst>
          </p:cNvPr>
          <p:cNvSpPr>
            <a:spLocks noGrp="1"/>
          </p:cNvSpPr>
          <p:nvPr>
            <p:ph idx="1"/>
          </p:nvPr>
        </p:nvSpPr>
        <p:spPr/>
        <p:txBody>
          <a:bodyPr>
            <a:normAutofit/>
          </a:bodyPr>
          <a:lstStyle/>
          <a:p>
            <a:r>
              <a:rPr lang="en-US" b="1" dirty="0"/>
              <a:t>Timbers – </a:t>
            </a:r>
            <a:r>
              <a:rPr lang="en-US" sz="1800" dirty="0"/>
              <a:t>wooden supports used to prevent the mine from collapsing</a:t>
            </a:r>
          </a:p>
          <a:p>
            <a:r>
              <a:rPr lang="en-US" b="1" dirty="0"/>
              <a:t>Airshafts </a:t>
            </a:r>
            <a:r>
              <a:rPr lang="en-US" sz="1800" dirty="0"/>
              <a:t>– a passage to move fresh air underground</a:t>
            </a:r>
          </a:p>
          <a:p>
            <a:r>
              <a:rPr lang="en-US" b="1" dirty="0"/>
              <a:t>Pickaxes</a:t>
            </a:r>
            <a:r>
              <a:rPr lang="en-US" dirty="0"/>
              <a:t> </a:t>
            </a:r>
            <a:r>
              <a:rPr lang="en-US" sz="1800" dirty="0"/>
              <a:t>– T-shaped tool miners used for prying the coal off the sides of the mine</a:t>
            </a:r>
          </a:p>
          <a:p>
            <a:r>
              <a:rPr lang="en-US" b="1" dirty="0"/>
              <a:t>Summit</a:t>
            </a:r>
            <a:r>
              <a:rPr lang="en-US" dirty="0"/>
              <a:t> </a:t>
            </a:r>
            <a:r>
              <a:rPr lang="en-US" sz="1800" dirty="0"/>
              <a:t>– the highest point </a:t>
            </a:r>
          </a:p>
          <a:p>
            <a:r>
              <a:rPr lang="en-US" b="1" dirty="0"/>
              <a:t>Fissures </a:t>
            </a:r>
            <a:r>
              <a:rPr lang="en-US" sz="1800" dirty="0"/>
              <a:t>– cracks in mountains</a:t>
            </a:r>
          </a:p>
          <a:p>
            <a:r>
              <a:rPr lang="en-CA" b="1" dirty="0"/>
              <a:t>Geologists</a:t>
            </a:r>
            <a:r>
              <a:rPr lang="en-CA" dirty="0"/>
              <a:t> </a:t>
            </a:r>
            <a:r>
              <a:rPr lang="en-CA" sz="1800" dirty="0"/>
              <a:t>People who study events that have changed and shaped the Earth over time.</a:t>
            </a:r>
            <a:endParaRPr lang="en-US" sz="1800" dirty="0"/>
          </a:p>
          <a:p>
            <a:endParaRPr lang="en-US" dirty="0"/>
          </a:p>
        </p:txBody>
      </p:sp>
      <p:pic>
        <p:nvPicPr>
          <p:cNvPr id="10" name="Picture 9" descr="A wooden table&#10;&#10;Description automatically generated">
            <a:extLst>
              <a:ext uri="{FF2B5EF4-FFF2-40B4-BE49-F238E27FC236}">
                <a16:creationId xmlns:a16="http://schemas.microsoft.com/office/drawing/2014/main" id="{790A422C-BDF4-7B49-A5C9-3F4A5B2E8C4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895080" y="2556932"/>
            <a:ext cx="2540000" cy="2540000"/>
          </a:xfrm>
          <a:prstGeom prst="rect">
            <a:avLst/>
          </a:prstGeom>
        </p:spPr>
      </p:pic>
    </p:spTree>
    <p:extLst>
      <p:ext uri="{BB962C8B-B14F-4D97-AF65-F5344CB8AC3E}">
        <p14:creationId xmlns:p14="http://schemas.microsoft.com/office/powerpoint/2010/main" val="783798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2D1D6-D5A1-4E1A-A618-054D442A06A6}"/>
              </a:ext>
            </a:extLst>
          </p:cNvPr>
          <p:cNvSpPr>
            <a:spLocks noGrp="1"/>
          </p:cNvSpPr>
          <p:nvPr>
            <p:ph type="title"/>
          </p:nvPr>
        </p:nvSpPr>
        <p:spPr/>
        <p:txBody>
          <a:bodyPr/>
          <a:lstStyle/>
          <a:p>
            <a:endParaRPr lang="en-US" dirty="0"/>
          </a:p>
        </p:txBody>
      </p:sp>
      <p:sp>
        <p:nvSpPr>
          <p:cNvPr id="7" name="Content Placeholder 6">
            <a:extLst>
              <a:ext uri="{FF2B5EF4-FFF2-40B4-BE49-F238E27FC236}">
                <a16:creationId xmlns:a16="http://schemas.microsoft.com/office/drawing/2014/main" id="{7B63439F-8611-0444-927E-FD846996E239}"/>
              </a:ext>
            </a:extLst>
          </p:cNvPr>
          <p:cNvSpPr>
            <a:spLocks noGrp="1"/>
          </p:cNvSpPr>
          <p:nvPr>
            <p:ph idx="1"/>
          </p:nvPr>
        </p:nvSpPr>
        <p:spPr/>
        <p:txBody>
          <a:bodyPr/>
          <a:lstStyle/>
          <a:p>
            <a:endParaRPr lang="en-US" dirty="0"/>
          </a:p>
          <a:p>
            <a:endParaRPr lang="en-US" dirty="0"/>
          </a:p>
          <a:p>
            <a:endParaRPr lang="en-US" dirty="0"/>
          </a:p>
        </p:txBody>
      </p:sp>
      <p:pic>
        <p:nvPicPr>
          <p:cNvPr id="10" name="Picture 9" descr="A picture containing text, newspaper, photo, woman&#10;&#10;Description automatically generated">
            <a:extLst>
              <a:ext uri="{FF2B5EF4-FFF2-40B4-BE49-F238E27FC236}">
                <a16:creationId xmlns:a16="http://schemas.microsoft.com/office/drawing/2014/main" id="{1FF65AAA-A4C7-FD40-9936-4DE89CFB6485}"/>
              </a:ext>
            </a:extLst>
          </p:cNvPr>
          <p:cNvPicPr>
            <a:picLocks noChangeAspect="1"/>
          </p:cNvPicPr>
          <p:nvPr/>
        </p:nvPicPr>
        <p:blipFill>
          <a:blip r:embed="rId2"/>
          <a:stretch>
            <a:fillRect/>
          </a:stretch>
        </p:blipFill>
        <p:spPr>
          <a:xfrm>
            <a:off x="802843" y="32778"/>
            <a:ext cx="10535718" cy="6825222"/>
          </a:xfrm>
          <a:prstGeom prst="rect">
            <a:avLst/>
          </a:prstGeom>
        </p:spPr>
      </p:pic>
    </p:spTree>
    <p:extLst>
      <p:ext uri="{BB962C8B-B14F-4D97-AF65-F5344CB8AC3E}">
        <p14:creationId xmlns:p14="http://schemas.microsoft.com/office/powerpoint/2010/main" val="3616982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 screen with text&#10;&#10;Description automatically generated">
            <a:extLst>
              <a:ext uri="{FF2B5EF4-FFF2-40B4-BE49-F238E27FC236}">
                <a16:creationId xmlns:a16="http://schemas.microsoft.com/office/drawing/2014/main" id="{031E1396-4E24-9048-A1CF-D77BC4D69349}"/>
              </a:ext>
            </a:extLst>
          </p:cNvPr>
          <p:cNvPicPr>
            <a:picLocks noChangeAspect="1"/>
          </p:cNvPicPr>
          <p:nvPr/>
        </p:nvPicPr>
        <p:blipFill>
          <a:blip r:embed="rId2"/>
          <a:stretch>
            <a:fillRect/>
          </a:stretch>
        </p:blipFill>
        <p:spPr>
          <a:xfrm>
            <a:off x="3560242" y="259080"/>
            <a:ext cx="5284876" cy="6416040"/>
          </a:xfrm>
          <a:prstGeom prst="rect">
            <a:avLst/>
          </a:prstGeom>
        </p:spPr>
      </p:pic>
    </p:spTree>
    <p:extLst>
      <p:ext uri="{BB962C8B-B14F-4D97-AF65-F5344CB8AC3E}">
        <p14:creationId xmlns:p14="http://schemas.microsoft.com/office/powerpoint/2010/main" val="380943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newspaper&#10;&#10;Description automatically generated">
            <a:extLst>
              <a:ext uri="{FF2B5EF4-FFF2-40B4-BE49-F238E27FC236}">
                <a16:creationId xmlns:a16="http://schemas.microsoft.com/office/drawing/2014/main" id="{383F6EFD-4F21-2E4F-9F48-E608235D5AD5}"/>
              </a:ext>
            </a:extLst>
          </p:cNvPr>
          <p:cNvPicPr>
            <a:picLocks noChangeAspect="1"/>
          </p:cNvPicPr>
          <p:nvPr/>
        </p:nvPicPr>
        <p:blipFill>
          <a:blip r:embed="rId2"/>
          <a:stretch>
            <a:fillRect/>
          </a:stretch>
        </p:blipFill>
        <p:spPr>
          <a:xfrm>
            <a:off x="3452934" y="198120"/>
            <a:ext cx="5286132" cy="6461760"/>
          </a:xfrm>
          <a:prstGeom prst="rect">
            <a:avLst/>
          </a:prstGeom>
        </p:spPr>
      </p:pic>
    </p:spTree>
    <p:extLst>
      <p:ext uri="{BB962C8B-B14F-4D97-AF65-F5344CB8AC3E}">
        <p14:creationId xmlns:p14="http://schemas.microsoft.com/office/powerpoint/2010/main" val="3447503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21E05-5AF3-CF4C-A238-E003DF05F397}"/>
              </a:ext>
            </a:extLst>
          </p:cNvPr>
          <p:cNvSpPr>
            <a:spLocks noGrp="1"/>
          </p:cNvSpPr>
          <p:nvPr>
            <p:ph type="title"/>
          </p:nvPr>
        </p:nvSpPr>
        <p:spPr/>
        <p:txBody>
          <a:bodyPr/>
          <a:lstStyle/>
          <a:p>
            <a:r>
              <a:rPr lang="en-US" dirty="0"/>
              <a:t>What caused the Frank Slide?</a:t>
            </a:r>
          </a:p>
        </p:txBody>
      </p:sp>
      <p:sp>
        <p:nvSpPr>
          <p:cNvPr id="3" name="Content Placeholder 2">
            <a:extLst>
              <a:ext uri="{FF2B5EF4-FFF2-40B4-BE49-F238E27FC236}">
                <a16:creationId xmlns:a16="http://schemas.microsoft.com/office/drawing/2014/main" id="{36E13B1E-DF63-2341-825C-EE980C06C0A4}"/>
              </a:ext>
            </a:extLst>
          </p:cNvPr>
          <p:cNvSpPr>
            <a:spLocks noGrp="1"/>
          </p:cNvSpPr>
          <p:nvPr>
            <p:ph idx="1"/>
          </p:nvPr>
        </p:nvSpPr>
        <p:spPr/>
        <p:txBody>
          <a:bodyPr>
            <a:normAutofit fontScale="92500" lnSpcReduction="20000"/>
          </a:bodyPr>
          <a:lstStyle/>
          <a:p>
            <a:pPr fontAlgn="base"/>
            <a:r>
              <a:rPr lang="en-US" dirty="0"/>
              <a:t>In 1903 the Crowsnest Pass had an unusually warm winter, with warm days and cold nights. Water in the mountain's fissures froze and thawed repeatedly which made the mountain weaker.  Heavy snowfall in March, followed by a warm April caused the snow to melt into the fissures.   </a:t>
            </a:r>
          </a:p>
          <a:p>
            <a:pPr marL="0" indent="0" fontAlgn="base">
              <a:buNone/>
            </a:pPr>
            <a:r>
              <a:rPr lang="en-US" dirty="0"/>
              <a:t> </a:t>
            </a:r>
          </a:p>
          <a:p>
            <a:pPr fontAlgn="base"/>
            <a:r>
              <a:rPr lang="en-US" dirty="0"/>
              <a:t>That night the temperature fell below -18 degrees Celsius.  What does water do when it freezes?  It expands.  Geologists speculated that the cold snap resulted in rapid freezing of the fissures, causing them to expand.  This caused the limestone to break off and tumble down the mountain. It is estimated that it only took 100 seconds </a:t>
            </a:r>
            <a:r>
              <a:rPr lang="en-US"/>
              <a:t>to fall!</a:t>
            </a:r>
            <a:endParaRPr lang="en-US" dirty="0"/>
          </a:p>
          <a:p>
            <a:endParaRPr lang="en-US" dirty="0"/>
          </a:p>
        </p:txBody>
      </p:sp>
    </p:spTree>
    <p:extLst>
      <p:ext uri="{BB962C8B-B14F-4D97-AF65-F5344CB8AC3E}">
        <p14:creationId xmlns:p14="http://schemas.microsoft.com/office/powerpoint/2010/main" val="1079505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186F4E59-C255-D14C-89F7-60F9CFC12127}"/>
              </a:ext>
            </a:extLst>
          </p:cNvPr>
          <p:cNvPicPr>
            <a:picLocks noChangeAspect="1"/>
          </p:cNvPicPr>
          <p:nvPr/>
        </p:nvPicPr>
        <p:blipFill>
          <a:blip r:embed="rId2"/>
          <a:stretch>
            <a:fillRect/>
          </a:stretch>
        </p:blipFill>
        <p:spPr>
          <a:xfrm>
            <a:off x="5640919" y="0"/>
            <a:ext cx="5268802" cy="6858000"/>
          </a:xfrm>
          <a:prstGeom prst="rect">
            <a:avLst/>
          </a:prstGeom>
        </p:spPr>
      </p:pic>
      <p:sp>
        <p:nvSpPr>
          <p:cNvPr id="7" name="TextBox 6">
            <a:extLst>
              <a:ext uri="{FF2B5EF4-FFF2-40B4-BE49-F238E27FC236}">
                <a16:creationId xmlns:a16="http://schemas.microsoft.com/office/drawing/2014/main" id="{3BEB5FA1-3046-C14E-B5B9-FF7A06398169}"/>
              </a:ext>
            </a:extLst>
          </p:cNvPr>
          <p:cNvSpPr txBox="1"/>
          <p:nvPr/>
        </p:nvSpPr>
        <p:spPr>
          <a:xfrm>
            <a:off x="1282279" y="2575560"/>
            <a:ext cx="4051720" cy="954107"/>
          </a:xfrm>
          <a:prstGeom prst="rect">
            <a:avLst/>
          </a:prstGeom>
          <a:noFill/>
        </p:spPr>
        <p:txBody>
          <a:bodyPr wrap="square" rtlCol="0">
            <a:spAutoFit/>
          </a:bodyPr>
          <a:lstStyle/>
          <a:p>
            <a:r>
              <a:rPr lang="en-US" sz="2800" b="1" dirty="0"/>
              <a:t>Please complete and send to your teacher</a:t>
            </a:r>
            <a:endParaRPr lang="en-US" dirty="0"/>
          </a:p>
        </p:txBody>
      </p:sp>
    </p:spTree>
    <p:extLst>
      <p:ext uri="{BB962C8B-B14F-4D97-AF65-F5344CB8AC3E}">
        <p14:creationId xmlns:p14="http://schemas.microsoft.com/office/powerpoint/2010/main" val="1910178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CACE1-7861-4745-B02A-70A936D80A83}"/>
              </a:ext>
            </a:extLst>
          </p:cNvPr>
          <p:cNvSpPr>
            <a:spLocks noGrp="1"/>
          </p:cNvSpPr>
          <p:nvPr>
            <p:ph type="title"/>
          </p:nvPr>
        </p:nvSpPr>
        <p:spPr/>
        <p:txBody>
          <a:bodyPr>
            <a:normAutofit/>
          </a:bodyPr>
          <a:lstStyle/>
          <a:p>
            <a:r>
              <a:rPr lang="en-US" sz="2800" dirty="0"/>
              <a:t>Watch this video to learn what Geologists are presently </a:t>
            </a:r>
            <a:br>
              <a:rPr lang="en-US" sz="2800" dirty="0"/>
            </a:br>
            <a:r>
              <a:rPr lang="en-US" sz="2800" dirty="0"/>
              <a:t>doing to monitor Turtle Mountain!</a:t>
            </a:r>
          </a:p>
        </p:txBody>
      </p:sp>
      <p:sp>
        <p:nvSpPr>
          <p:cNvPr id="3" name="Content Placeholder 2">
            <a:extLst>
              <a:ext uri="{FF2B5EF4-FFF2-40B4-BE49-F238E27FC236}">
                <a16:creationId xmlns:a16="http://schemas.microsoft.com/office/drawing/2014/main" id="{B6510A09-7E60-7844-A85C-9A06849D8536}"/>
              </a:ext>
            </a:extLst>
          </p:cNvPr>
          <p:cNvSpPr>
            <a:spLocks noGrp="1"/>
          </p:cNvSpPr>
          <p:nvPr>
            <p:ph idx="1"/>
          </p:nvPr>
        </p:nvSpPr>
        <p:spPr/>
        <p:txBody>
          <a:bodyPr/>
          <a:lstStyle/>
          <a:p>
            <a:r>
              <a:rPr lang="en-CA" dirty="0">
                <a:hlinkClick r:id="rId2"/>
              </a:rPr>
              <a:t>https://www.youtube.com/watch?v=Ml_xQuNWtEc</a:t>
            </a:r>
            <a:endParaRPr lang="en-CA" dirty="0"/>
          </a:p>
          <a:p>
            <a:endParaRPr lang="en-US" dirty="0"/>
          </a:p>
        </p:txBody>
      </p:sp>
    </p:spTree>
    <p:extLst>
      <p:ext uri="{BB962C8B-B14F-4D97-AF65-F5344CB8AC3E}">
        <p14:creationId xmlns:p14="http://schemas.microsoft.com/office/powerpoint/2010/main" val="276238292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F47CA7C65B444C844855EFBA80EB1D" ma:contentTypeVersion="6" ma:contentTypeDescription="Create a new document." ma:contentTypeScope="" ma:versionID="a705eff1f6fe8ebbd5fc40a689a034df">
  <xsd:schema xmlns:xsd="http://www.w3.org/2001/XMLSchema" xmlns:xs="http://www.w3.org/2001/XMLSchema" xmlns:p="http://schemas.microsoft.com/office/2006/metadata/properties" xmlns:ns2="9a9f9016-6aff-47cd-8247-d4bfe8ea27c0" targetNamespace="http://schemas.microsoft.com/office/2006/metadata/properties" ma:root="true" ma:fieldsID="a9cd25a9ed143be6f51cd054c2764f74" ns2:_="">
    <xsd:import namespace="9a9f9016-6aff-47cd-8247-d4bfe8ea27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9f9016-6aff-47cd-8247-d4bfe8ea27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3564BF0-8EB3-4805-8568-661631EA299F}"/>
</file>

<file path=customXml/itemProps2.xml><?xml version="1.0" encoding="utf-8"?>
<ds:datastoreItem xmlns:ds="http://schemas.openxmlformats.org/officeDocument/2006/customXml" ds:itemID="{404A1F0E-92CB-4453-9C07-7B3E08DC7D92}"/>
</file>

<file path=customXml/itemProps3.xml><?xml version="1.0" encoding="utf-8"?>
<ds:datastoreItem xmlns:ds="http://schemas.openxmlformats.org/officeDocument/2006/customXml" ds:itemID="{0C0FCB9C-1C71-4B5D-A7A3-03961428C3AB}"/>
</file>

<file path=docProps/app.xml><?xml version="1.0" encoding="utf-8"?>
<Properties xmlns="http://schemas.openxmlformats.org/officeDocument/2006/extended-properties" xmlns:vt="http://schemas.openxmlformats.org/officeDocument/2006/docPropsVTypes">
  <Template>Organic</Template>
  <TotalTime>188</TotalTime>
  <Words>650</Words>
  <Application>Microsoft Macintosh PowerPoint</Application>
  <PresentationFormat>Widescreen</PresentationFormat>
  <Paragraphs>44</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Garamond</vt:lpstr>
      <vt:lpstr>Organic</vt:lpstr>
      <vt:lpstr>History of Alberta</vt:lpstr>
      <vt:lpstr>What to do…</vt:lpstr>
      <vt:lpstr>What does that mean? (Some of the trickier words and their meanings)</vt:lpstr>
      <vt:lpstr>PowerPoint Presentation</vt:lpstr>
      <vt:lpstr>PowerPoint Presentation</vt:lpstr>
      <vt:lpstr>PowerPoint Presentation</vt:lpstr>
      <vt:lpstr>What caused the Frank Slide?</vt:lpstr>
      <vt:lpstr>PowerPoint Presentation</vt:lpstr>
      <vt:lpstr>Watch this video to learn what Geologists are presently  doing to monitor Turtle Mountain!</vt:lpstr>
      <vt:lpstr>Choose Your Own Adventure! (…to show what you have learned!)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Wendy Mcdonald</cp:lastModifiedBy>
  <cp:revision>9</cp:revision>
  <dcterms:created xsi:type="dcterms:W3CDTF">2020-03-30T19:49:00Z</dcterms:created>
  <dcterms:modified xsi:type="dcterms:W3CDTF">2020-04-01T21:41:34Z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0x010100E6F47CA7C65B444C844855EFBA80EB1D</vt:lpwstr>
  </property>
</Properties>
</file>