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308" r:id="rId3"/>
    <p:sldId id="309" r:id="rId4"/>
    <p:sldId id="310" r:id="rId5"/>
    <p:sldId id="311" r:id="rId6"/>
    <p:sldId id="313" r:id="rId7"/>
    <p:sldId id="314" r:id="rId8"/>
    <p:sldId id="315" r:id="rId9"/>
    <p:sldId id="316" r:id="rId10"/>
    <p:sldId id="317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3FB4EE-0B96-053F-E69B-6693025B3D84}" v="582" dt="2020-06-03T19:22:03.013"/>
    <p1510:client id="{49BEC16F-4A5A-A3D0-B895-6057A5DB06F7}" v="1205" dt="2020-06-03T19:59:46.2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6" autoAdjust="0"/>
    <p:restoredTop sz="94629" autoAdjust="0"/>
  </p:normalViewPr>
  <p:slideViewPr>
    <p:cSldViewPr showGuides="1">
      <p:cViewPr varScale="1">
        <p:scale>
          <a:sx n="81" d="100"/>
          <a:sy n="81" d="100"/>
        </p:scale>
        <p:origin x="114" y="4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C69C6-EE0B-4D8B-9C71-C36EFED094F2}" type="datetimeFigureOut">
              <a:rPr lang="en-US"/>
              <a:t>6/3/2020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DD202-58A1-4ABD-B068-DFFCA0C44EA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4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6/3/2020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Large ocean wave" title="Ocean Wav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6553319" cy="685794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5999" y="0"/>
            <a:ext cx="457320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639" y="1600200"/>
            <a:ext cx="4573192" cy="37338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402">
                <a:solidFill>
                  <a:schemeClr val="tx1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639" y="5562600"/>
            <a:ext cx="4573190" cy="83502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1" cap="none" baseline="0">
                <a:solidFill>
                  <a:schemeClr val="tx2"/>
                </a:solidFill>
              </a:defRPr>
            </a:lvl1pPr>
            <a:lvl2pPr marL="457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2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9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1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794" y="609600"/>
            <a:ext cx="1981717" cy="5638800"/>
          </a:xfrm>
        </p:spPr>
        <p:txBody>
          <a:bodyPr vert="eaVert"/>
          <a:lstStyle/>
          <a:p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809" y="609600"/>
            <a:ext cx="7393324" cy="5638800"/>
          </a:xfrm>
        </p:spPr>
        <p:txBody>
          <a:bodyPr vert="eaVert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447" y="1616075"/>
            <a:ext cx="7317103" cy="272732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801" b="0" cap="none" baseline="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7449" y="4495801"/>
            <a:ext cx="7317103" cy="167322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1" cap="none" baseline="0">
                <a:solidFill>
                  <a:schemeClr val="tx2"/>
                </a:solidFill>
              </a:defRPr>
            </a:lvl1pPr>
            <a:lvl2pPr marL="457337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6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20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9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40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13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86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129" y="1828800"/>
            <a:ext cx="4420750" cy="4419600"/>
          </a:xfrm>
        </p:spPr>
        <p:txBody>
          <a:bodyPr>
            <a:normAutofit/>
          </a:bodyPr>
          <a:lstStyle>
            <a:lvl1pPr>
              <a:defRPr sz="2401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 marL="2058017">
              <a:defRPr sz="1600"/>
            </a:lvl6pPr>
            <a:lvl7pPr marL="2058017">
              <a:defRPr sz="1600"/>
            </a:lvl7pPr>
            <a:lvl8pPr marL="2058017">
              <a:defRPr sz="1600"/>
            </a:lvl8pPr>
            <a:lvl9pPr marL="2058017">
              <a:defRPr sz="16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761" y="1828800"/>
            <a:ext cx="4420751" cy="4419600"/>
          </a:xfrm>
        </p:spPr>
        <p:txBody>
          <a:bodyPr>
            <a:normAutofit/>
          </a:bodyPr>
          <a:lstStyle>
            <a:lvl1pPr>
              <a:defRPr sz="2401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 marL="2058017">
              <a:defRPr sz="1600"/>
            </a:lvl6pPr>
            <a:lvl7pPr marL="2058017">
              <a:defRPr sz="1600"/>
            </a:lvl7pPr>
            <a:lvl8pPr marL="2058017">
              <a:defRPr sz="1600"/>
            </a:lvl8pPr>
            <a:lvl9pPr marL="2058017">
              <a:defRPr sz="16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8537" y="1828800"/>
            <a:ext cx="4417702" cy="8382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1" b="0" cap="none" baseline="0">
                <a:solidFill>
                  <a:schemeClr val="tx2"/>
                </a:solidFill>
              </a:defRPr>
            </a:lvl1pPr>
            <a:lvl2pPr marL="457337" indent="0">
              <a:buNone/>
              <a:defRPr sz="2001" b="1"/>
            </a:lvl2pPr>
            <a:lvl3pPr marL="914674" indent="0">
              <a:buNone/>
              <a:defRPr sz="1801" b="1"/>
            </a:lvl3pPr>
            <a:lvl4pPr marL="1372011" indent="0">
              <a:buNone/>
              <a:defRPr sz="1600" b="1"/>
            </a:lvl4pPr>
            <a:lvl5pPr marL="1829349" indent="0">
              <a:buNone/>
              <a:defRPr sz="1600" b="1"/>
            </a:lvl5pPr>
            <a:lvl6pPr marL="2286686" indent="0">
              <a:buNone/>
              <a:defRPr sz="1600" b="1"/>
            </a:lvl6pPr>
            <a:lvl7pPr marL="2744023" indent="0">
              <a:buNone/>
              <a:defRPr sz="1600" b="1"/>
            </a:lvl7pPr>
            <a:lvl8pPr marL="3201360" indent="0">
              <a:buNone/>
              <a:defRPr sz="1600" b="1"/>
            </a:lvl8pPr>
            <a:lvl9pPr marL="3658697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8537" y="2743200"/>
            <a:ext cx="4417702" cy="3505200"/>
          </a:xfrm>
        </p:spPr>
        <p:txBody>
          <a:bodyPr>
            <a:normAutofit/>
          </a:bodyPr>
          <a:lstStyle>
            <a:lvl1pPr>
              <a:defRPr sz="2001"/>
            </a:lvl1pPr>
            <a:lvl2pPr>
              <a:defRPr sz="1801"/>
            </a:lvl2pPr>
            <a:lvl3pPr>
              <a:defRPr sz="1600"/>
            </a:lvl3pPr>
            <a:lvl4pPr>
              <a:defRPr sz="1400"/>
            </a:lvl4pPr>
            <a:lvl5pPr marL="2058017">
              <a:defRPr sz="1400"/>
            </a:lvl5pPr>
            <a:lvl6pPr marL="2058017">
              <a:defRPr sz="1400"/>
            </a:lvl6pPr>
            <a:lvl7pPr marL="2058017">
              <a:defRPr sz="1400"/>
            </a:lvl7pPr>
            <a:lvl8pPr marL="2058017">
              <a:defRPr sz="1400"/>
            </a:lvl8pPr>
            <a:lvl9pPr marL="2058017">
              <a:defRPr sz="14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7219" y="1828800"/>
            <a:ext cx="4417702" cy="8382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1" b="0" cap="none" baseline="0">
                <a:solidFill>
                  <a:schemeClr val="tx2"/>
                </a:solidFill>
              </a:defRPr>
            </a:lvl1pPr>
            <a:lvl2pPr marL="457337" indent="0">
              <a:buNone/>
              <a:defRPr sz="2001" b="1"/>
            </a:lvl2pPr>
            <a:lvl3pPr marL="914674" indent="0">
              <a:buNone/>
              <a:defRPr sz="1801" b="1"/>
            </a:lvl3pPr>
            <a:lvl4pPr marL="1372011" indent="0">
              <a:buNone/>
              <a:defRPr sz="1600" b="1"/>
            </a:lvl4pPr>
            <a:lvl5pPr marL="1829349" indent="0">
              <a:buNone/>
              <a:defRPr sz="1600" b="1"/>
            </a:lvl5pPr>
            <a:lvl6pPr marL="2286686" indent="0">
              <a:buNone/>
              <a:defRPr sz="1600" b="1"/>
            </a:lvl6pPr>
            <a:lvl7pPr marL="2744023" indent="0">
              <a:buNone/>
              <a:defRPr sz="1600" b="1"/>
            </a:lvl7pPr>
            <a:lvl8pPr marL="3201360" indent="0">
              <a:buNone/>
              <a:defRPr sz="1600" b="1"/>
            </a:lvl8pPr>
            <a:lvl9pPr marL="3658697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7219" y="2743200"/>
            <a:ext cx="4417702" cy="3505200"/>
          </a:xfrm>
        </p:spPr>
        <p:txBody>
          <a:bodyPr>
            <a:normAutofit/>
          </a:bodyPr>
          <a:lstStyle>
            <a:lvl1pPr>
              <a:defRPr sz="2001"/>
            </a:lvl1pPr>
            <a:lvl2pPr>
              <a:defRPr sz="1801"/>
            </a:lvl2pPr>
            <a:lvl3pPr>
              <a:defRPr sz="1600"/>
            </a:lvl3pPr>
            <a:lvl4pPr>
              <a:defRPr sz="1400"/>
            </a:lvl4pPr>
            <a:lvl5pPr marL="2058017">
              <a:defRPr sz="1400"/>
            </a:lvl5pPr>
            <a:lvl6pPr marL="2058017">
              <a:defRPr sz="1400"/>
            </a:lvl6pPr>
            <a:lvl7pPr marL="2058017">
              <a:defRPr sz="1400"/>
            </a:lvl7pPr>
            <a:lvl8pPr marL="2058017">
              <a:defRPr sz="1400"/>
            </a:lvl8pPr>
            <a:lvl9pPr marL="2058017">
              <a:defRPr sz="14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arge ocean wave (semitransparent)" title="Ocean Wav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7"/>
            <a:ext cx="12191999" cy="6857887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129" y="588964"/>
            <a:ext cx="3658553" cy="2840037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3601" b="0">
                <a:solidFill>
                  <a:schemeClr val="tx1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2" y="588964"/>
            <a:ext cx="5487829" cy="5580061"/>
          </a:xfrm>
        </p:spPr>
        <p:txBody>
          <a:bodyPr>
            <a:normAutofit/>
          </a:bodyPr>
          <a:lstStyle>
            <a:lvl1pPr>
              <a:defRPr sz="2401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0129" y="3581400"/>
            <a:ext cx="3658553" cy="2587625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1"/>
            </a:lvl1pPr>
            <a:lvl2pPr marL="457337" indent="0">
              <a:buNone/>
              <a:defRPr sz="1200"/>
            </a:lvl2pPr>
            <a:lvl3pPr marL="914674" indent="0">
              <a:buNone/>
              <a:defRPr sz="1000"/>
            </a:lvl3pPr>
            <a:lvl4pPr marL="1372011" indent="0">
              <a:buNone/>
              <a:defRPr sz="900"/>
            </a:lvl4pPr>
            <a:lvl5pPr marL="1829349" indent="0">
              <a:buNone/>
              <a:defRPr sz="900"/>
            </a:lvl5pPr>
            <a:lvl6pPr marL="2286686" indent="0">
              <a:buNone/>
              <a:defRPr sz="900"/>
            </a:lvl6pPr>
            <a:lvl7pPr marL="2744023" indent="0">
              <a:buNone/>
              <a:defRPr sz="900"/>
            </a:lvl7pPr>
            <a:lvl8pPr marL="3201360" indent="0">
              <a:buNone/>
              <a:defRPr sz="900"/>
            </a:lvl8pPr>
            <a:lvl9pPr marL="3658697" indent="0">
              <a:buNone/>
              <a:defRPr sz="9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6/3/2020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49" y="588963"/>
            <a:ext cx="5487781" cy="5580062"/>
          </a:xfrm>
          <a:prstGeom prst="rect">
            <a:avLst/>
          </a:prstGeom>
          <a:solidFill>
            <a:srgbClr val="1B5D72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9137" y="805658"/>
            <a:ext cx="5061604" cy="5146672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401"/>
            </a:lvl1pPr>
            <a:lvl2pPr marL="457337" indent="0">
              <a:buNone/>
              <a:defRPr sz="2801"/>
            </a:lvl2pPr>
            <a:lvl3pPr marL="914674" indent="0">
              <a:buNone/>
              <a:defRPr sz="2401"/>
            </a:lvl3pPr>
            <a:lvl4pPr marL="1372011" indent="0">
              <a:buNone/>
              <a:defRPr sz="2001"/>
            </a:lvl4pPr>
            <a:lvl5pPr marL="1829349" indent="0">
              <a:buNone/>
              <a:defRPr sz="2001"/>
            </a:lvl5pPr>
            <a:lvl6pPr marL="2286686" indent="0">
              <a:buNone/>
              <a:defRPr sz="2001"/>
            </a:lvl6pPr>
            <a:lvl7pPr marL="2744023" indent="0">
              <a:buNone/>
              <a:defRPr sz="2001"/>
            </a:lvl7pPr>
            <a:lvl8pPr marL="3201360" indent="0">
              <a:buNone/>
              <a:defRPr sz="2001"/>
            </a:lvl8pPr>
            <a:lvl9pPr marL="3658697" indent="0">
              <a:buNone/>
              <a:defRPr sz="2001"/>
            </a:lvl9pPr>
          </a:lstStyle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129" y="588963"/>
            <a:ext cx="3658553" cy="2840038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601" b="0" i="0" baseline="0">
                <a:solidFill>
                  <a:schemeClr val="tx1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0129" y="3581400"/>
            <a:ext cx="3658553" cy="2587625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1"/>
            </a:lvl1pPr>
            <a:lvl2pPr marL="457337" indent="0">
              <a:buNone/>
              <a:defRPr sz="1200"/>
            </a:lvl2pPr>
            <a:lvl3pPr marL="914674" indent="0">
              <a:buNone/>
              <a:defRPr sz="1000"/>
            </a:lvl3pPr>
            <a:lvl4pPr marL="1372011" indent="0">
              <a:buNone/>
              <a:defRPr sz="900"/>
            </a:lvl4pPr>
            <a:lvl5pPr marL="1829349" indent="0">
              <a:buNone/>
              <a:defRPr sz="900"/>
            </a:lvl5pPr>
            <a:lvl6pPr marL="2286686" indent="0">
              <a:buNone/>
              <a:defRPr sz="900"/>
            </a:lvl6pPr>
            <a:lvl7pPr marL="2744023" indent="0">
              <a:buNone/>
              <a:defRPr sz="900"/>
            </a:lvl7pPr>
            <a:lvl8pPr marL="3201360" indent="0">
              <a:buNone/>
              <a:defRPr sz="900"/>
            </a:lvl8pPr>
            <a:lvl9pPr marL="3658697" indent="0">
              <a:buNone/>
              <a:defRPr sz="9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6/3/2020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arge ocean wave (semitransparent)" title="Ocean Wav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7"/>
            <a:ext cx="12191999" cy="6857887"/>
          </a:xfrm>
          <a:prstGeom prst="rect">
            <a:avLst/>
          </a:prstGeom>
        </p:spPr>
      </p:pic>
      <p:pic>
        <p:nvPicPr>
          <p:cNvPr id="10" name="Picture 9" descr="Large ocean wave" title="Ocean Wave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1235080" cy="68579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06418" y="0"/>
            <a:ext cx="22866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128" y="381000"/>
            <a:ext cx="9146383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128" y="1828800"/>
            <a:ext cx="9146383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30155" y="6400800"/>
            <a:ext cx="154906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/>
              <a:pPr/>
              <a:t>6/3/2020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0127" y="6400800"/>
            <a:ext cx="595638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9431" y="6400800"/>
            <a:ext cx="106708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3F82-EE5E-44EE-A61D-E31C6657F26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674" rtl="0" eaLnBrk="1" latinLnBrk="0" hangingPunct="1">
        <a:lnSpc>
          <a:spcPct val="90000"/>
        </a:lnSpc>
        <a:spcBef>
          <a:spcPct val="0"/>
        </a:spcBef>
        <a:buNone/>
        <a:defRPr sz="36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905" indent="-223905" algn="l" defTabSz="914674" rtl="0" eaLnBrk="1" latinLnBrk="0" hangingPunct="1">
        <a:lnSpc>
          <a:spcPct val="90000"/>
        </a:lnSpc>
        <a:spcBef>
          <a:spcPts val="1801"/>
        </a:spcBef>
        <a:buSzPct val="80000"/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1pPr>
      <a:lvl2pPr marL="686006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343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680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017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354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692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30029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7366" indent="-228669" algn="l" defTabSz="914674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337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674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2011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9349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686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4023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1360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8697" algn="l" defTabSz="91467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Patterns 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sz="2000" dirty="0"/>
              <a:t>Lesson 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5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Math Patterns should follow a rule.  The trick is to find out the rule. 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3520" indent="-223520"/>
            <a:r>
              <a:rPr lang="en-US" sz="2400" dirty="0"/>
              <a:t>The rule in these patterns is that they are all increasing...but increasing how?  Let's start with an easy one: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2400" dirty="0"/>
              <a:t>1)  4, 8, 12, 16, 20, ____, ____, ____  </a:t>
            </a:r>
            <a:r>
              <a:rPr lang="en-US" sz="1600" dirty="0"/>
              <a:t>(</a:t>
            </a:r>
            <a:r>
              <a:rPr lang="en-US" sz="1400" dirty="0"/>
              <a:t>what is it counting by or increasing by?)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6, 13, 20, 27, 34 ____, ____, ____ </a:t>
            </a:r>
            <a:r>
              <a:rPr lang="en-US" sz="1800" dirty="0"/>
              <a:t> </a:t>
            </a:r>
            <a:r>
              <a:rPr lang="en-US" sz="1600" dirty="0"/>
              <a:t>(you can try subtracting to find out what it is counting by also.)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4370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Sometimes the Pattern isn't as easy to spot: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0190-090F-4ABA-9C85-A870B2BA3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3520" indent="-223520"/>
            <a:r>
              <a:rPr lang="en-US" sz="2400" dirty="0"/>
              <a:t>What is happening in this increasing pattern?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1) 1, 2, 4, 7, 11, 16, 22, ____, ____.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2, 4, 8, 16, 32, ____, _____.</a:t>
            </a:r>
          </a:p>
        </p:txBody>
      </p:sp>
    </p:spTree>
    <p:extLst>
      <p:ext uri="{BB962C8B-B14F-4D97-AF65-F5344CB8AC3E}">
        <p14:creationId xmlns:p14="http://schemas.microsoft.com/office/powerpoint/2010/main" val="210213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Let's look at the decreasing pattern: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3520" indent="-223520"/>
            <a:r>
              <a:rPr lang="en-US" sz="2400" dirty="0"/>
              <a:t>Decreasing obviously means that it is going down.  Let's start with an easy one: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181FBB-2319-4F16-9A91-DDA9D41A61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1) 20, 18, 16, 14, ___, ___.</a:t>
            </a:r>
            <a:br>
              <a:rPr lang="en-US" sz="2400" dirty="0"/>
            </a:b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50, 45, 41, 38, ___, ____.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448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Sometimes the hint is inside the pattern: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5678FF9-CAD1-4647-AA2E-1F3A783E9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35257" y="1713539"/>
            <a:ext cx="10356666" cy="4419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1)   5, ____, 15____, 25,_____.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35, ____, 21,_____, 7.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215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Challenge Patterns:  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4866" y="1891553"/>
            <a:ext cx="9111365" cy="463219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1)  7, 9, 10, 12, 13, 15, 16, 18, 19, ____, ____.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2) 20, 22, 21, 23, 22, 24, 23, 25, 24 ____, _____.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3) 0, 1, 1, 2, 3, 5, 8, ___, ____.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4) 100, 90, 81, 73, 66, 60, ______, _______.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There are a lot of other pattern rules that will be talked about next school year!</a:t>
            </a:r>
          </a:p>
        </p:txBody>
      </p:sp>
    </p:spTree>
    <p:extLst>
      <p:ext uri="{BB962C8B-B14F-4D97-AF65-F5344CB8AC3E}">
        <p14:creationId xmlns:p14="http://schemas.microsoft.com/office/powerpoint/2010/main" val="7817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9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9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7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ean Waves 16x9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9" ma:contentTypeDescription="Create a new document." ma:contentTypeScope="" ma:versionID="f4f55226c19ca4ff0783a93421ddfd92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2675a775d352f948bf2998c40adfc8b6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20310B-0056-497E-9C4A-2C7B8AC540D8}"/>
</file>

<file path=customXml/itemProps2.xml><?xml version="1.0" encoding="utf-8"?>
<ds:datastoreItem xmlns:ds="http://schemas.openxmlformats.org/officeDocument/2006/customXml" ds:itemID="{851EE761-0310-4F13-9339-F14658E9ACAE}"/>
</file>

<file path=customXml/itemProps3.xml><?xml version="1.0" encoding="utf-8"?>
<ds:datastoreItem xmlns:ds="http://schemas.openxmlformats.org/officeDocument/2006/customXml" ds:itemID="{BD7DEC12-E01C-4957-BB8D-0FA0B70F406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Ocean Waves 16x9</vt:lpstr>
      <vt:lpstr>Patterns </vt:lpstr>
      <vt:lpstr>Math Patterns should follow a rule.  The trick is to find out the rule. </vt:lpstr>
      <vt:lpstr>Sometimes the Pattern isn't as easy to spot:</vt:lpstr>
      <vt:lpstr>Let's look at the decreasing pattern:</vt:lpstr>
      <vt:lpstr>Sometimes the hint is inside the pattern:</vt:lpstr>
      <vt:lpstr>Challenge Patterns:  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/>
  <cp:lastModifiedBy/>
  <cp:revision>206</cp:revision>
  <dcterms:created xsi:type="dcterms:W3CDTF">2020-06-03T19:09:13Z</dcterms:created>
  <dcterms:modified xsi:type="dcterms:W3CDTF">2020-06-03T20:01:58Z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0x010100E6F47CA7C65B444C844855EFBA80EB1D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